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8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5109" r:id="rId1"/>
  </p:sldMasterIdLst>
  <p:notesMasterIdLst>
    <p:notesMasterId r:id="rId31"/>
  </p:notesMasterIdLst>
  <p:sldIdLst>
    <p:sldId id="303" r:id="rId2"/>
    <p:sldId id="351" r:id="rId3"/>
    <p:sldId id="352" r:id="rId4"/>
    <p:sldId id="353" r:id="rId5"/>
    <p:sldId id="302" r:id="rId6"/>
    <p:sldId id="332" r:id="rId7"/>
    <p:sldId id="304" r:id="rId8"/>
    <p:sldId id="306" r:id="rId9"/>
    <p:sldId id="305" r:id="rId10"/>
    <p:sldId id="308" r:id="rId11"/>
    <p:sldId id="313" r:id="rId12"/>
    <p:sldId id="312" r:id="rId13"/>
    <p:sldId id="346" r:id="rId14"/>
    <p:sldId id="309" r:id="rId15"/>
    <p:sldId id="335" r:id="rId16"/>
    <p:sldId id="336" r:id="rId17"/>
    <p:sldId id="337" r:id="rId18"/>
    <p:sldId id="338" r:id="rId19"/>
    <p:sldId id="339" r:id="rId20"/>
    <p:sldId id="340" r:id="rId21"/>
    <p:sldId id="311" r:id="rId22"/>
    <p:sldId id="341" r:id="rId23"/>
    <p:sldId id="344" r:id="rId24"/>
    <p:sldId id="348" r:id="rId25"/>
    <p:sldId id="349" r:id="rId26"/>
    <p:sldId id="363" r:id="rId27"/>
    <p:sldId id="333" r:id="rId28"/>
    <p:sldId id="334" r:id="rId29"/>
    <p:sldId id="366" r:id="rId30"/>
  </p:sldIdLst>
  <p:sldSz cx="12192000" cy="6858000"/>
  <p:notesSz cx="9309100" cy="7023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2">
          <p15:clr>
            <a:srgbClr val="A4A3A4"/>
          </p15:clr>
        </p15:guide>
        <p15:guide id="2" pos="2932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C20D0A-0BAA-A120-5128-98FB652EF2FF}" name="David Thompson" initials="DT" userId="3181dd7b536ebf2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99"/>
    <a:srgbClr val="339933"/>
    <a:srgbClr val="CCFFCC"/>
    <a:srgbClr val="FFCC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6B33C-D98A-4BFB-8B38-670F29F900E5}" v="27" dt="2025-09-15T18:13:26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37" autoAdjust="0"/>
    <p:restoredTop sz="90929"/>
  </p:normalViewPr>
  <p:slideViewPr>
    <p:cSldViewPr>
      <p:cViewPr varScale="1">
        <p:scale>
          <a:sx n="87" d="100"/>
          <a:sy n="87" d="100"/>
        </p:scale>
        <p:origin x="224" y="10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52" y="-108"/>
      </p:cViewPr>
      <p:guideLst>
        <p:guide orient="horz" pos="2212"/>
        <p:guide pos="29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5.xml"/></Relationships>
</file>

<file path=ppt/comments/modernComment_13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5B7EDF-648A-4C07-81AE-F12E373C0350}" authorId="{90C20D0A-0BAA-A120-5128-98FB652EF2FF}" created="2025-08-29T00:32:54.7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12"/>
      <ac:picMk id="64522" creationId="{811273A7-0076-4402-BFA8-AC2F3E9F0F37}"/>
    </ac:deMkLst>
    <p188:txBody>
      <a:bodyPr/>
      <a:lstStyle/>
      <a:p>
        <a:r>
          <a:rPr lang="en-US"/>
          <a:t>Need some Ticket Example snapshots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01449-F2A4-4EE7-961A-1BB0637F8B9A}" type="doc">
      <dgm:prSet loTypeId="urn:microsoft.com/office/officeart/2005/8/layout/matrix1" loCatId="matrix" qsTypeId="urn:microsoft.com/office/officeart/2005/8/quickstyle/simple1" qsCatId="simple" csTypeId="urn:microsoft.com/office/officeart/2005/8/colors/accent6_5" csCatId="accent6" phldr="0"/>
      <dgm:spPr/>
      <dgm:t>
        <a:bodyPr/>
        <a:lstStyle/>
        <a:p>
          <a:endParaRPr lang="en-US"/>
        </a:p>
      </dgm:t>
    </dgm:pt>
    <dgm:pt modelId="{995CDEC6-9BF8-4898-8B29-742AC779A4E8}" type="pres">
      <dgm:prSet presAssocID="{B2A01449-F2A4-4EE7-961A-1BB0637F8B9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</dgm:ptLst>
  <dgm:cxnLst>
    <dgm:cxn modelId="{787877D4-77A5-4D20-9076-78FAD6E626E7}" type="presOf" srcId="{B2A01449-F2A4-4EE7-961A-1BB0637F8B9A}" destId="{995CDEC6-9BF8-4898-8B29-742AC779A4E8}" srcOrd="0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FB746EB-EF0E-4F78-A036-F2D8B0B2EB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383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Lucida Grande" pitchFamily="1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BFA7FB0-E92E-407A-A5B3-CD7E0E65BD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75263" y="0"/>
            <a:ext cx="4033837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Lucida Grande" pitchFamily="1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BF97F3A-4458-47A5-ABB6-9EF115C0CE7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14575" y="527050"/>
            <a:ext cx="4681538" cy="2633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F56D569D-66C5-4D32-94DD-D91622CDE44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41425" y="3335338"/>
            <a:ext cx="6826250" cy="31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5" tIns="46658" rIns="93315" bIns="46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6F8D3D6-C98A-4B31-84F9-CBDAAEA0495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72263"/>
            <a:ext cx="4033838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Lucida Grande" pitchFamily="1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5DF2321-A044-43E9-9961-0A9DD8CF2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75263" y="6672263"/>
            <a:ext cx="4033837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5" tIns="46658" rIns="93315" bIns="46658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Lucida Grande" pitchFamily="1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BA530E42-20F2-4B1F-A4D2-80C7E2972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1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1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1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1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1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52F18036-AF14-45A8-9290-638B6AAA3F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D296F075-7520-46D7-A33E-5B28F6584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76501EEC-67D7-4CFA-A853-EF486617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1363" indent="-28416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39825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986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58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30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02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74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46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C8592F-FBBD-402F-ADB3-3A9E91CE379B}" type="slidenum">
              <a:rPr lang="en-US" altLang="en-US" smtClean="0">
                <a:solidFill>
                  <a:srgbClr val="000000"/>
                </a:solidFill>
                <a:latin typeface="Lucida Grande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solidFill>
                <a:srgbClr val="000000"/>
              </a:solidFill>
              <a:latin typeface="Lucida Grande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4FEBE2F5-DC6E-4485-88BA-74E0F44DED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D3DDCFA0-03F9-49C6-BEA9-E2330C9C0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A068EA1D-2472-4CAC-8F3B-490BC87E5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1363" indent="-28416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39825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986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58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30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02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74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46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18690C-5955-4F53-9754-52A4CED0ACF9}" type="slidenum">
              <a:rPr lang="en-US" altLang="en-US" smtClean="0">
                <a:latin typeface="Lucida Grande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latin typeface="Lucida Grande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9507D0B-93A6-47B2-8AF7-F3DAB5878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A1F356F-5ADF-4111-8AB1-74604E703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2550405-BDFA-4824-9E21-B6090A187B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E48C28-3D6E-4387-B5B7-A191F1A02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929C543D-E835-47EC-BF93-7177B717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03463" y="519113"/>
            <a:ext cx="4706937" cy="26479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BB35A25E-433C-4F49-AF22-C0692B486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4438" y="3338513"/>
            <a:ext cx="6880225" cy="3165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D11A9CC-2B10-4070-AB5B-D0595FEADE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03463" y="519113"/>
            <a:ext cx="4706937" cy="2647950"/>
          </a:xfrm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56AAF6B4-185E-4B17-BE8D-10DC65813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4438" y="3338513"/>
            <a:ext cx="6880225" cy="3165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B20F50BA-21D0-4D44-B1DB-006515707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71DC9FD6-38DF-44C7-98C2-C05D64C84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FE18A796-C75E-4804-86C9-00F3650D6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1363" indent="-28416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39825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986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58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30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02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74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46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C4ED39-3F15-466E-9E3E-B8D67AA78D16}" type="slidenum">
              <a:rPr lang="en-US" altLang="en-US" smtClean="0">
                <a:latin typeface="Lucida Grande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latin typeface="Lucida Grande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61BD722A-63BE-418D-AC86-4D6BAD4518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07DBA165-73EA-4483-947F-E3FECC44F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Lucida Grande" charset="0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D0E2BB88-7B48-4618-B929-F344B03EA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1363" indent="-28416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39825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5986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5813" indent="-227013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30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02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74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4613" indent="-227013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A456A3-7559-429A-9552-9160B97B866B}" type="slidenum">
              <a:rPr lang="en-US" altLang="en-US" smtClean="0">
                <a:latin typeface="Lucida Grande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>
              <a:latin typeface="Lucida Grande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4CDBAB-07EF-4A0E-9F92-6553DAC7EFEF}"/>
              </a:ext>
            </a:extLst>
          </p:cNvPr>
          <p:cNvCxnSpPr/>
          <p:nvPr/>
        </p:nvCxnSpPr>
        <p:spPr>
          <a:xfrm>
            <a:off x="2417763" y="3529013"/>
            <a:ext cx="86375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1732CB-618B-4E11-988B-07E6B4E3D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0FF035-EA84-4FE2-B2A8-78BDD7336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4962157" cy="6858000"/>
          </a:xfrm>
          <a:prstGeom prst="rect">
            <a:avLst/>
          </a:prstGeom>
        </p:spPr>
      </p:pic>
      <p:pic>
        <p:nvPicPr>
          <p:cNvPr id="7" name="Picture 13" descr="MRC-red-xerox-version-2.png">
            <a:extLst>
              <a:ext uri="{FF2B5EF4-FFF2-40B4-BE49-F238E27FC236}">
                <a16:creationId xmlns:a16="http://schemas.microsoft.com/office/drawing/2014/main" id="{0A364E51-B5C1-4367-BCB2-D1B1033D73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724400"/>
            <a:ext cx="43688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160BC33-59AC-4A8B-9993-7161E1D82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7C5E2-07CA-4043-9586-5FA5FBFE6402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C54D43F-E180-4F46-BDA6-C12C7D1B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6175" y="328613"/>
            <a:ext cx="4973638" cy="309562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19C215F-99C9-4528-8924-BB3688E3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275" y="798513"/>
            <a:ext cx="809625" cy="504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B13AB-9B63-4CF2-B437-5EC64E115A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894CB3-A3A9-4418-A35A-FF46EC062C1B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9DA8B8-6F84-4DA3-8ABB-82C29B01C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E858A-A2CE-4621-A3D0-BF81CC63650B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39C57E1-D46A-4C20-A2A4-7014C56F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776E5-F129-43C5-ACE5-660252A7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59537-5367-42B9-A975-11EE134724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3508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0A62FB-70EA-4399-9417-A6B0F85B66B0}"/>
              </a:ext>
            </a:extLst>
          </p:cNvPr>
          <p:cNvCxnSpPr/>
          <p:nvPr/>
        </p:nvCxnSpPr>
        <p:spPr>
          <a:xfrm>
            <a:off x="9439275" y="798513"/>
            <a:ext cx="0" cy="466090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C9DCE4-1C98-41B4-9D63-2418B326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EF06-FF21-4E17-ADBF-6C607CE5722B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11CE51-CD2B-44F7-8EF3-96E445D8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8DC479-2DA1-494E-93C1-D6EDC7D7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89A66-4F58-4615-87CD-72F965F6F4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27280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378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307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530856"/>
      </p:ext>
    </p:extLst>
  </p:cSld>
  <p:clrMapOvr>
    <a:masterClrMapping/>
  </p:clrMapOvr>
  <p:transition advClick="0" advTm="5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8112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678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7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962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B6C672-8A35-4B8C-9128-85A1ECAE9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26012-FF84-4B4C-92FC-1E59E55FC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4962157" cy="6858000"/>
          </a:xfrm>
          <a:prstGeom prst="rect">
            <a:avLst/>
          </a:prstGeom>
        </p:spPr>
      </p:pic>
      <p:pic>
        <p:nvPicPr>
          <p:cNvPr id="6" name="Picture 13" descr="MRC-red-xerox-version-2.png">
            <a:extLst>
              <a:ext uri="{FF2B5EF4-FFF2-40B4-BE49-F238E27FC236}">
                <a16:creationId xmlns:a16="http://schemas.microsoft.com/office/drawing/2014/main" id="{65DF25AC-9318-4DE1-85E1-58DE6BF4BC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724400"/>
            <a:ext cx="43688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0" y="2286001"/>
            <a:ext cx="8240299" cy="1470025"/>
          </a:xfrm>
        </p:spPr>
        <p:txBody>
          <a:bodyPr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3200" y="4038600"/>
            <a:ext cx="6363371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917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9C9F8-0919-462C-ADC7-F7681221FE90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56795C5-3B66-423A-AA94-437EA8B6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EB66A-E83D-4DF8-8925-8FEF09FE4282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9C4150E-1301-4D45-A3B1-1E321FCB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9C0F054-4FCA-43E8-A831-9681AAAF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BEFA1-3B4D-45D8-B014-A9E38E496C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04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69632"/>
            <a:ext cx="10769600" cy="1143000"/>
          </a:xfrm>
        </p:spPr>
        <p:txBody>
          <a:bodyPr/>
          <a:lstStyle>
            <a:lvl1pPr algn="l">
              <a:defRPr lang="en-US" sz="3600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9EA31E-3624-4C00-9920-7AAB7054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DFD7DA22-D65D-40E0-9FA8-E60D22489FB5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E6B7D9-E885-45A9-8A17-9AED5945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MRC 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B37ADE-D076-4DBD-8B39-E30E49AE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0B536B1-1E97-42E3-9018-8DC7445767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03904"/>
      </p:ext>
    </p:extLst>
  </p:cSld>
  <p:clrMapOvr>
    <a:masterClrMapping/>
  </p:clrMapOvr>
  <p:transition spd="slow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44984E1-C02C-47C9-BE12-CCA71CA8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46472BA-041D-41E3-B7C2-CDBE66999D35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F43BF3E-279A-41A6-BCB3-3CEB4DDA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B4C0BDE-CBD0-4A74-9D4B-AFF26B6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Lucida Grande" pitchFamily="2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9D6B8F78-8AE6-4C48-A2FE-1F9EB2802C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70405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433859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3880898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848624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913244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4591821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887318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1258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14450"/>
            <a:ext cx="5046133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467" y="1314450"/>
            <a:ext cx="5046133" cy="4781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349003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C6246D-43C9-4682-A697-17553DF0F8C7}"/>
              </a:ext>
            </a:extLst>
          </p:cNvPr>
          <p:cNvCxnSpPr/>
          <p:nvPr/>
        </p:nvCxnSpPr>
        <p:spPr>
          <a:xfrm>
            <a:off x="1454150" y="3805238"/>
            <a:ext cx="863123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07CB423-5C5E-44E9-8433-8EA3FB14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EA149-626C-4762-93E3-F2D725D94034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AF64C9-43CD-45C7-9BA7-74618C6F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3B4519-5473-4585-B519-4C2519B1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4FCAC-4CE7-4546-AEB6-72F35B8C40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81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4716"/>
            <a:ext cx="5387623" cy="6405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5272"/>
            <a:ext cx="5387623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780" y="1534716"/>
            <a:ext cx="5387621" cy="6405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780" y="2175272"/>
            <a:ext cx="5387621" cy="3950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304548"/>
      </p:ext>
    </p:extLst>
  </p:cSld>
  <p:clrMapOvr>
    <a:masterClrMapping/>
  </p:clrMapOvr>
  <p:transition spd="slow"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9144000" cy="594360"/>
          </a:xfrm>
          <a:prstGeom prst="rect">
            <a:avLst/>
          </a:prstGeom>
        </p:spPr>
        <p:txBody>
          <a:bodyPr/>
          <a:lstStyle>
            <a:lvl1pPr algn="r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438400" y="838200"/>
            <a:ext cx="9144000" cy="36576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 b="1" i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438400" y="1524000"/>
            <a:ext cx="9144000" cy="4480560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solidFill>
                  <a:srgbClr val="000000"/>
                </a:solidFill>
              </a:defRPr>
            </a:lvl1pPr>
            <a:lvl2pPr>
              <a:buFont typeface="Arial" pitchFamily="34" charset="0"/>
              <a:buChar char="•"/>
              <a:defRPr sz="2400">
                <a:solidFill>
                  <a:srgbClr val="000000"/>
                </a:solidFill>
              </a:defRPr>
            </a:lvl2pPr>
            <a:lvl3pPr algn="l">
              <a:buFont typeface="Arial" pitchFamily="34" charset="0"/>
              <a:buChar char="•"/>
              <a:defRPr sz="1800">
                <a:solidFill>
                  <a:srgbClr val="000000"/>
                </a:solidFill>
              </a:defRPr>
            </a:lvl3pPr>
            <a:lvl4pPr algn="l">
              <a:buFont typeface="Arial" pitchFamily="34" charset="0"/>
              <a:buChar char="•"/>
              <a:defRPr sz="1800">
                <a:solidFill>
                  <a:srgbClr val="000000"/>
                </a:solidFill>
              </a:defRPr>
            </a:lvl4pPr>
            <a:lvl5pPr algn="l">
              <a:buFont typeface="Arial" pitchFamily="34" charset="0"/>
              <a:buChar char="•"/>
              <a:defRPr sz="1800">
                <a:solidFill>
                  <a:srgbClr val="000000"/>
                </a:solidFill>
              </a:defRPr>
            </a:lvl5pPr>
            <a:lvl6pPr algn="l">
              <a:buNone/>
              <a:defRPr sz="1800"/>
            </a:lvl6pPr>
            <a:lvl7pPr algn="l">
              <a:buNone/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539380"/>
      </p:ext>
    </p:extLst>
  </p:cSld>
  <p:clrMapOvr>
    <a:masterClrMapping/>
  </p:clrMapOvr>
  <p:transition spd="slow">
    <p:wipe dir="d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265F9B-6E16-4D56-B063-2CB407A592DD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4AB76C-8E31-4A4C-A4FE-1C0AE2A5844C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5684984"/>
      </p:ext>
    </p:extLst>
  </p:cSld>
  <p:clrMapOvr>
    <a:masterClrMapping/>
  </p:clrMapOvr>
  <p:transition spd="slow"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4D6A0-4524-4F43-9B48-E48CE744D236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20E8D6-2839-4583-835A-6E45838247A5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7239184"/>
      </p:ext>
    </p:extLst>
  </p:cSld>
  <p:clrMapOvr>
    <a:masterClrMapping/>
  </p:clrMapOvr>
  <p:transition spd="slow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4044E8-4B21-47A4-A76D-B30AA43E5151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C15268-AF5C-40C0-BB91-6EEDB1DFE88B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57814158"/>
      </p:ext>
    </p:extLst>
  </p:cSld>
  <p:clrMapOvr>
    <a:masterClrMapping/>
  </p:clrMapOvr>
  <p:transition spd="slow"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8731D5-9F45-4051-9768-78477BD29D9C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A77DA0-8882-4639-A91C-A77074EE7022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8139007"/>
      </p:ext>
    </p:extLst>
  </p:cSld>
  <p:clrMapOvr>
    <a:masterClrMapping/>
  </p:clrMapOvr>
  <p:transition spd="slow">
    <p:wipe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C094C5-D196-4945-A5A8-3779CB715F1A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DB4E61-6EC5-4C54-81FE-5E7898E95A0B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2035888"/>
      </p:ext>
    </p:extLst>
  </p:cSld>
  <p:clrMapOvr>
    <a:masterClrMapping/>
  </p:clrMapOvr>
  <p:transition spd="slow">
    <p:wipe dir="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38C08E-C72D-4113-8E1F-B17298260091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63D5ED-79BF-4199-9133-693CE57C8F22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1444395"/>
      </p:ext>
    </p:extLst>
  </p:cSld>
  <p:clrMapOvr>
    <a:masterClrMapping/>
  </p:clrMapOvr>
  <p:transition spd="slow">
    <p:wipe dir="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DFCE7-E173-464E-A601-088851FAF9E6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7A3ACA-2C34-4ED3-8AAD-E5AAB6ED2912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9192248"/>
      </p:ext>
    </p:extLst>
  </p:cSld>
  <p:clrMapOvr>
    <a:masterClrMapping/>
  </p:clrMapOvr>
  <p:transition spd="slow"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6C3DC2-1204-43F7-B0A2-5EC01B764861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2EC173-9D2C-4CBA-902C-E1C9FBF03634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545215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FAFA94-0C1C-4FB7-9A37-CE28AF4F73D9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1F113B7-B677-4971-9C86-47A6F8B8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DE96C-7CD1-4743-9102-6BD32B40253E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262B9FD-7398-41E5-8022-A3AB294E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B2A2A73-0878-478A-8208-A59F042E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DD760-F81A-46AD-AC25-23A519C5AE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62386"/>
      </p:ext>
    </p:extLst>
  </p:cSld>
  <p:clrMapOvr>
    <a:masterClrMapping/>
  </p:clrMapOvr>
  <p:transition spd="slow"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465BE7-2C54-4769-A52D-913E397D4E06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E1467-BD47-48D8-A53C-1A7016D0EA04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9520335"/>
      </p:ext>
    </p:extLst>
  </p:cSld>
  <p:clrMapOvr>
    <a:masterClrMapping/>
  </p:clrMapOvr>
  <p:transition spd="slow">
    <p:wipe dir="d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6DB963-70C8-4363-BEC0-350AB04EDF1E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9BEE7-4F72-4491-B143-DCC3566F62FC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2704554"/>
      </p:ext>
    </p:extLst>
  </p:cSld>
  <p:clrMapOvr>
    <a:masterClrMapping/>
  </p:clrMapOvr>
  <p:transition spd="slow">
    <p:wipe dir="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E9E9F1-170E-4A2A-A897-2B1F0AF0BBD5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C75C55-4569-404E-8D45-863DC56E74E8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2576447"/>
      </p:ext>
    </p:extLst>
  </p:cSld>
  <p:clrMapOvr>
    <a:masterClrMapping/>
  </p:clrMapOvr>
  <p:transition spd="slow">
    <p:wipe dir="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5C51B6-CC9E-44CA-8AA1-AB8CB2FA5B19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E25D00-654C-47D0-A2A2-F9C44A7C85FC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176569"/>
      </p:ext>
    </p:extLst>
  </p:cSld>
  <p:clrMapOvr>
    <a:masterClrMapping/>
  </p:clrMapOvr>
  <p:transition spd="slow"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59C60-D77E-4747-AA05-F6A209CB2371}"/>
              </a:ext>
            </a:extLst>
          </p:cNvPr>
          <p:cNvSpPr/>
          <p:nvPr userDrawn="1"/>
        </p:nvSpPr>
        <p:spPr>
          <a:xfrm>
            <a:off x="0" y="0"/>
            <a:ext cx="6089650" cy="6858000"/>
          </a:xfrm>
          <a:prstGeom prst="rect">
            <a:avLst/>
          </a:prstGeom>
          <a:solidFill>
            <a:srgbClr val="3E4542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AE3FC7-D75E-4948-BA2F-C0418CEF46B3}"/>
              </a:ext>
            </a:extLst>
          </p:cNvPr>
          <p:cNvCxnSpPr/>
          <p:nvPr userDrawn="1"/>
        </p:nvCxnSpPr>
        <p:spPr>
          <a:xfrm>
            <a:off x="550863" y="811213"/>
            <a:ext cx="0" cy="1039812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1938" y="1981933"/>
            <a:ext cx="5708231" cy="4351338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858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61236" y="810870"/>
            <a:ext cx="5218933" cy="10403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57975" y="933450"/>
            <a:ext cx="5019675" cy="5399088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0726102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9C842D-B643-452A-B913-76819E78108A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0A3CDE13-D9E1-4E93-BD51-328F11F9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90201-6657-43E8-B0F5-A33A8C438358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1CDE5C9-AD86-449A-B8B8-CF10E064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A9CB9EC-BC77-4613-98DC-6C4FB3D4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FB04-1AE3-4488-8A0E-2FDF819D3F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0323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4188F7-6166-4C29-B3AF-63E5A661539C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4875645-72BD-41B6-8B34-922BFF25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3E6B3-8744-4300-A437-0EB1DC9E66DE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DDFCEE0-0AF5-4C6C-B3F9-4746355C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D32B1DB-9517-4649-AD05-F3AA555F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C3AE7-8060-4BA1-B9E0-7BBB9341D7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ECF955-DD05-428F-97CD-17C5A03D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B901B-5DA4-43AB-80ED-5E2F4A5A57E2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3FAAA31-231A-47A6-B5FD-3AF70E1F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B8245C-940A-4C46-8970-BCE85617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27D75-0207-44DD-812A-762E61156C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11544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A499D9-2211-4819-8D20-1A580B02DBB6}"/>
              </a:ext>
            </a:extLst>
          </p:cNvPr>
          <p:cNvCxnSpPr/>
          <p:nvPr/>
        </p:nvCxnSpPr>
        <p:spPr>
          <a:xfrm>
            <a:off x="1447800" y="3205163"/>
            <a:ext cx="32702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A914A51-88C5-4FB4-B149-0DC2DE4E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45132-1F07-4F2D-BD6F-9AC9850A6191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8F470EA-99D3-4E28-81AC-61DF92CE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BD46ECB-69C5-48A5-AF21-39FFBB76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678C8-91D0-468E-861E-AE29175F44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69405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>
            <a:extLst>
              <a:ext uri="{FF2B5EF4-FFF2-40B4-BE49-F238E27FC236}">
                <a16:creationId xmlns:a16="http://schemas.microsoft.com/office/drawing/2014/main" id="{F570BC81-13F1-49B7-A5DD-52D2083A569B}"/>
              </a:ext>
            </a:extLst>
          </p:cNvPr>
          <p:cNvGrpSpPr>
            <a:grpSpLocks/>
          </p:cNvGrpSpPr>
          <p:nvPr/>
        </p:nvGrpSpPr>
        <p:grpSpPr bwMode="auto">
          <a:xfrm>
            <a:off x="7477125" y="482600"/>
            <a:ext cx="4075113" cy="5148263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7AAC83-C916-447A-9416-F4FDD9D28F9F}"/>
                </a:ext>
              </a:extLst>
            </p:cNvPr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04FA14-65D8-4B6F-BB33-29E33B01C7FA}"/>
                </a:ext>
              </a:extLst>
            </p:cNvPr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511FDE-AE3D-4CA5-8CAC-D3195CFD0AAF}"/>
              </a:ext>
            </a:extLst>
          </p:cNvPr>
          <p:cNvCxnSpPr/>
          <p:nvPr/>
        </p:nvCxnSpPr>
        <p:spPr>
          <a:xfrm>
            <a:off x="1447800" y="3143250"/>
            <a:ext cx="552767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1942F4C-5356-4E91-B3CD-8C3B7A5B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7800" y="5470525"/>
            <a:ext cx="5527675" cy="319088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71A2AF0E-EC58-45E8-8AB5-93BE3D10BB29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66013A5-029B-4314-843F-800650D2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319088"/>
            <a:ext cx="5540375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2DEF10C-A3C6-4394-9714-F8A564FF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D008F-FF2F-4E9C-9CED-1B9D337A4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6710FA-BB25-4BE2-9296-018C079D90C4}"/>
              </a:ext>
            </a:extLst>
          </p:cNvPr>
          <p:cNvSpPr/>
          <p:nvPr/>
        </p:nvSpPr>
        <p:spPr>
          <a:xfrm>
            <a:off x="0" y="2019300"/>
            <a:ext cx="12192000" cy="41068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D5A0BFD2-1F58-45AB-9163-90E13CB3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163"/>
            <a:ext cx="12192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CEFC0-A43F-4D0D-964F-07B30E4D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DE1720CF-1F04-43A9-BB34-A0D4077D4B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50975" y="2016125"/>
            <a:ext cx="9604375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7B02A-9D1A-405A-AD66-FD1FDC576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4913" y="330200"/>
            <a:ext cx="3500437" cy="309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8DDE7E-53CB-4686-936B-EAB2164339D9}" type="datetimeFigureOut">
              <a:rPr lang="en-US"/>
              <a:pPr>
                <a:defRPr/>
              </a:pPr>
              <a:t>10/28/25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5C2E-9614-4A44-AFA5-A9CBC8DBF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0975" y="328613"/>
            <a:ext cx="5938838" cy="30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192A7-CABC-4ECF-AD5A-2B2208EFC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798513"/>
            <a:ext cx="811213" cy="5048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800" smtClean="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95E0A54C-467A-42DC-8D58-AAC3C53857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31A67-7091-454E-80A7-AC167856FAF1}"/>
              </a:ext>
            </a:extLst>
          </p:cNvPr>
          <p:cNvCxnSpPr/>
          <p:nvPr/>
        </p:nvCxnSpPr>
        <p:spPr>
          <a:xfrm>
            <a:off x="0" y="6127750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EAB27-2CFE-4EF1-80E6-E4DEFBD696FB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559838A-811C-4C6A-86DB-C71F0B57BEAE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519113"/>
            <a:ext cx="2903538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3721EC35-8492-47D3-90E9-96D52007EB3D}"/>
              </a:ext>
            </a:extLst>
          </p:cNvPr>
          <p:cNvSpPr/>
          <p:nvPr userDrawn="1"/>
        </p:nvSpPr>
        <p:spPr>
          <a:xfrm>
            <a:off x="101600" y="304800"/>
            <a:ext cx="11962072" cy="990600"/>
          </a:xfrm>
          <a:prstGeom prst="roundRect">
            <a:avLst/>
          </a:prstGeom>
          <a:solidFill>
            <a:srgbClr val="A8BDD4">
              <a:alpha val="3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8" r:id="rId1"/>
    <p:sldLayoutId id="2147485169" r:id="rId2"/>
    <p:sldLayoutId id="2147485170" r:id="rId3"/>
    <p:sldLayoutId id="2147485171" r:id="rId4"/>
    <p:sldLayoutId id="2147485172" r:id="rId5"/>
    <p:sldLayoutId id="2147485173" r:id="rId6"/>
    <p:sldLayoutId id="2147485167" r:id="rId7"/>
    <p:sldLayoutId id="2147485174" r:id="rId8"/>
    <p:sldLayoutId id="2147485175" r:id="rId9"/>
    <p:sldLayoutId id="2147485176" r:id="rId10"/>
    <p:sldLayoutId id="2147485177" r:id="rId11"/>
    <p:sldLayoutId id="2147485178" r:id="rId12"/>
    <p:sldLayoutId id="2147485179" r:id="rId13"/>
    <p:sldLayoutId id="2147485180" r:id="rId14"/>
    <p:sldLayoutId id="2147485181" r:id="rId15"/>
    <p:sldLayoutId id="2147485182" r:id="rId16"/>
    <p:sldLayoutId id="2147485183" r:id="rId17"/>
    <p:sldLayoutId id="2147485184" r:id="rId18"/>
    <p:sldLayoutId id="2147485185" r:id="rId19"/>
    <p:sldLayoutId id="2147485186" r:id="rId20"/>
    <p:sldLayoutId id="2147485187" r:id="rId21"/>
    <p:sldLayoutId id="2147485188" r:id="rId22"/>
    <p:sldLayoutId id="2147485189" r:id="rId23"/>
    <p:sldLayoutId id="2147485190" r:id="rId24"/>
    <p:sldLayoutId id="2147485191" r:id="rId25"/>
    <p:sldLayoutId id="2147485192" r:id="rId26"/>
    <p:sldLayoutId id="2147485193" r:id="rId27"/>
    <p:sldLayoutId id="2147485194" r:id="rId28"/>
    <p:sldLayoutId id="2147485195" r:id="rId29"/>
    <p:sldLayoutId id="2147485196" r:id="rId30"/>
    <p:sldLayoutId id="2147485197" r:id="rId31"/>
    <p:sldLayoutId id="2147485198" r:id="rId32"/>
    <p:sldLayoutId id="2147485199" r:id="rId33"/>
    <p:sldLayoutId id="2147485200" r:id="rId34"/>
    <p:sldLayoutId id="2147485201" r:id="rId35"/>
    <p:sldLayoutId id="2147485202" r:id="rId36"/>
    <p:sldLayoutId id="2147485203" r:id="rId37"/>
    <p:sldLayoutId id="2147485204" r:id="rId38"/>
    <p:sldLayoutId id="2147485205" r:id="rId39"/>
    <p:sldLayoutId id="2147485206" r:id="rId40"/>
    <p:sldLayoutId id="2147485207" r:id="rId41"/>
    <p:sldLayoutId id="2147485208" r:id="rId42"/>
    <p:sldLayoutId id="2147485209" r:id="rId43"/>
    <p:sldLayoutId id="2147485210" r:id="rId44"/>
  </p:sldLayoutIdLst>
  <p:transition spd="slow">
    <p:wipe dir="d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microsoft.com/office/2018/10/relationships/comments" Target="../comments/modernComment_138_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emf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091B9-2F00-4424-815B-C674B856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1066800"/>
            <a:ext cx="8839200" cy="22098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sz="4900" dirty="0"/>
              <a:t>Managed IT Service Offerings </a:t>
            </a:r>
            <a:br>
              <a:rPr sz="4900" dirty="0"/>
            </a:br>
            <a:br>
              <a:rPr sz="2000" dirty="0"/>
            </a:br>
            <a:endParaRPr sz="2000" dirty="0"/>
          </a:p>
        </p:txBody>
      </p:sp>
      <p:pic>
        <p:nvPicPr>
          <p:cNvPr id="47107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4A5835B-310F-4037-B777-93D82D4F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4060825"/>
            <a:ext cx="251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4D5046-C515-42C1-A02C-01E5A017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37" y="2614613"/>
            <a:ext cx="3276600" cy="8143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Support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216365-9413-4494-AA8F-A81866712152}"/>
              </a:ext>
            </a:extLst>
          </p:cNvPr>
          <p:cNvSpPr/>
          <p:nvPr/>
        </p:nvSpPr>
        <p:spPr>
          <a:xfrm>
            <a:off x="0" y="6716713"/>
            <a:ext cx="12207875" cy="157162"/>
          </a:xfrm>
          <a:prstGeom prst="rect">
            <a:avLst/>
          </a:prstGeom>
          <a:solidFill>
            <a:srgbClr val="3E4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3">
            <a:extLst>
              <a:ext uri="{FF2B5EF4-FFF2-40B4-BE49-F238E27FC236}">
                <a16:creationId xmlns:a16="http://schemas.microsoft.com/office/drawing/2014/main" id="{0DA3FE16-60C9-43B0-9CE6-4603163728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Help Desk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A0703-22A5-4E84-9780-987E41EAE983}"/>
              </a:ext>
            </a:extLst>
          </p:cNvPr>
          <p:cNvSpPr/>
          <p:nvPr/>
        </p:nvSpPr>
        <p:spPr>
          <a:xfrm>
            <a:off x="762000" y="1752600"/>
            <a:ext cx="6553200" cy="22161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50"/>
              </a:spcBef>
              <a:spcAft>
                <a:spcPts val="50"/>
              </a:spcAft>
              <a:defRPr/>
            </a:pPr>
            <a:r>
              <a:rPr lang="en-US" sz="1600" b="1" dirty="0">
                <a:latin typeface="Calibri"/>
                <a:ea typeface="ＭＳ Ｐゴシック" pitchFamily="34" charset="-128"/>
              </a:rPr>
              <a:t>Client Support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Unlimited remote helpdesk (service desk)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Remote Operations Center (ROC) 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Ticketing system with full metrics managed by AutoTask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Asset and audit management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End-user device management including patching and enterprise anti-virus/anti-malware supported by Sophos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Sophos and Bit-Defender for end-point and email protection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DC8F-637A-4622-8287-A045A14CF4A7}"/>
              </a:ext>
            </a:extLst>
          </p:cNvPr>
          <p:cNvSpPr/>
          <p:nvPr/>
        </p:nvSpPr>
        <p:spPr>
          <a:xfrm>
            <a:off x="762000" y="4132263"/>
            <a:ext cx="7086600" cy="1970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50"/>
              </a:spcBef>
              <a:spcAft>
                <a:spcPts val="50"/>
              </a:spcAft>
              <a:defRPr/>
            </a:pPr>
            <a:r>
              <a:rPr lang="en-US" sz="1600" b="1" dirty="0">
                <a:latin typeface="Calibri"/>
                <a:ea typeface="ＭＳ Ｐゴシック" pitchFamily="34" charset="-128"/>
              </a:rPr>
              <a:t>Infrastructure Monitoring and Management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24/7 Monitoring &amp; alerting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Problem resolution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Management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Proactive maintenance (patching / firmware updates)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Minor upgrades</a:t>
            </a:r>
          </a:p>
          <a:p>
            <a:pPr marL="171450" indent="-171450" eaLnBrk="1" fontAlgn="auto" hangingPunct="1">
              <a:spcBef>
                <a:spcPts val="50"/>
              </a:spcBef>
              <a:spcAft>
                <a:spcPts val="50"/>
              </a:spcAft>
              <a:buFont typeface="Wingdings" pitchFamily="2" charset="2"/>
              <a:buChar char="ü"/>
              <a:defRPr/>
            </a:pPr>
            <a:r>
              <a:rPr lang="en-US" sz="1600" dirty="0">
                <a:latin typeface="Calibri"/>
                <a:ea typeface="ＭＳ Ｐゴシック" pitchFamily="34" charset="-128"/>
              </a:rPr>
              <a:t>Vendor Management</a:t>
            </a:r>
          </a:p>
        </p:txBody>
      </p:sp>
    </p:spTree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053F08-E867-4AD9-956E-AE6179F57AF5}"/>
              </a:ext>
            </a:extLst>
          </p:cNvPr>
          <p:cNvSpPr/>
          <p:nvPr/>
        </p:nvSpPr>
        <p:spPr>
          <a:xfrm>
            <a:off x="447675" y="2349500"/>
            <a:ext cx="54324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Created via e-mail, phone, desktop agent or web portal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Tickets are logged and given a unique ID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Progress is updated and comments with technicians via email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In an emergency, call the Help Desk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91D6D-67DD-405C-AFDC-14D39433B4C6}"/>
              </a:ext>
            </a:extLst>
          </p:cNvPr>
          <p:cNvSpPr/>
          <p:nvPr/>
        </p:nvSpPr>
        <p:spPr>
          <a:xfrm>
            <a:off x="0" y="6716713"/>
            <a:ext cx="12207875" cy="157162"/>
          </a:xfrm>
          <a:prstGeom prst="rect">
            <a:avLst/>
          </a:prstGeom>
          <a:solidFill>
            <a:srgbClr val="3E4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086A833-3438-4F1F-8974-192D4715A63E}"/>
              </a:ext>
            </a:extLst>
          </p:cNvPr>
          <p:cNvSpPr txBox="1">
            <a:spLocks/>
          </p:cNvSpPr>
          <p:nvPr/>
        </p:nvSpPr>
        <p:spPr bwMode="auto">
          <a:xfrm>
            <a:off x="304800" y="381000"/>
            <a:ext cx="8331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0070C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0C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0C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0C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0C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itchFamily="1" charset="0"/>
                <a:ea typeface="ＭＳ Ｐゴシック" pitchFamily="1" charset="-128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itchFamily="1" charset="0"/>
                <a:ea typeface="ＭＳ Ｐゴシック" pitchFamily="1" charset="-128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itchFamily="1" charset="0"/>
                <a:ea typeface="ＭＳ Ｐゴシック" pitchFamily="1" charset="-128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itchFamily="1" charset="0"/>
                <a:ea typeface="ＭＳ Ｐゴシック" pitchFamily="1" charset="-128"/>
              </a:defRPr>
            </a:lvl9pPr>
          </a:lstStyle>
          <a:p>
            <a:pPr>
              <a:defRPr/>
            </a:pPr>
            <a:r>
              <a:rPr lang="en-US" sz="3200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Requests</a:t>
            </a:r>
          </a:p>
        </p:txBody>
      </p:sp>
      <p:pic>
        <p:nvPicPr>
          <p:cNvPr id="64520" name="Picture 2">
            <a:extLst>
              <a:ext uri="{FF2B5EF4-FFF2-40B4-BE49-F238E27FC236}">
                <a16:creationId xmlns:a16="http://schemas.microsoft.com/office/drawing/2014/main" id="{8B5B7A5D-31B3-4AA4-995D-B4B2B4FE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1738922" cy="113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7336EBBA-3176-46AB-8AC9-358832C7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294" y="358833"/>
            <a:ext cx="118903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2">
            <a:extLst>
              <a:ext uri="{FF2B5EF4-FFF2-40B4-BE49-F238E27FC236}">
                <a16:creationId xmlns:a16="http://schemas.microsoft.com/office/drawing/2014/main" id="{FD441F13-FF7D-4DB5-94EE-6D205FF85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Change Control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6FC11-E552-47F2-BE65-472511D128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08200"/>
            <a:ext cx="5708650" cy="4351338"/>
          </a:xfrm>
        </p:spPr>
        <p:txBody>
          <a:bodyPr rtlCol="0">
            <a:normAutofit/>
          </a:bodyPr>
          <a:lstStyle/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80% of outages are caused by unapproved changes - </a:t>
            </a:r>
            <a:r>
              <a:rPr lang="en-US" i="1" dirty="0">
                <a:latin typeface="Arial"/>
                <a:ea typeface="ＭＳ Ｐゴシック" pitchFamily="34" charset="-128"/>
                <a:cs typeface="Arial"/>
              </a:rPr>
              <a:t>Gartner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All changes to production systems are documented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Risks are reviewed prior to changes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Back-out plans are made to mitigate the unknown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latin typeface="Arial"/>
                <a:ea typeface="ＭＳ Ｐゴシック" pitchFamily="34" charset="-128"/>
                <a:cs typeface="Arial"/>
              </a:rPr>
              <a:t>Changes are reviewed to ensure they are complete and tested</a:t>
            </a:r>
          </a:p>
          <a:p>
            <a:pPr marL="0" indent="0" fontAlgn="auto">
              <a:spcAft>
                <a:spcPts val="0"/>
              </a:spcAft>
              <a:buFontTx/>
              <a:buNone/>
              <a:defRPr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79876" name="Picture 9">
            <a:extLst>
              <a:ext uri="{FF2B5EF4-FFF2-40B4-BE49-F238E27FC236}">
                <a16:creationId xmlns:a16="http://schemas.microsoft.com/office/drawing/2014/main" id="{3D9399D2-A673-404B-9089-AF44CDD5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12" b="6470"/>
          <a:stretch>
            <a:fillRect/>
          </a:stretch>
        </p:blipFill>
        <p:spPr bwMode="auto">
          <a:xfrm>
            <a:off x="8991600" y="1828800"/>
            <a:ext cx="281781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3">
            <a:extLst>
              <a:ext uri="{FF2B5EF4-FFF2-40B4-BE49-F238E27FC236}">
                <a16:creationId xmlns:a16="http://schemas.microsoft.com/office/drawing/2014/main" id="{85805977-B272-45CF-B78B-94851C1E5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19400"/>
            <a:ext cx="2068513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92BB41-AF51-42FE-A44A-80108F17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684" y="2362200"/>
            <a:ext cx="4542632" cy="814387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NOC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878ECC4-887F-457E-AE31-DCDAB974AE03}"/>
              </a:ext>
            </a:extLst>
          </p:cNvPr>
          <p:cNvSpPr txBox="1">
            <a:spLocks/>
          </p:cNvSpPr>
          <p:nvPr/>
        </p:nvSpPr>
        <p:spPr>
          <a:xfrm>
            <a:off x="3820411" y="3505200"/>
            <a:ext cx="4542632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Network Operations Center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3F998-59CB-4729-9276-47992306CEB1}"/>
              </a:ext>
            </a:extLst>
          </p:cNvPr>
          <p:cNvSpPr/>
          <p:nvPr/>
        </p:nvSpPr>
        <p:spPr>
          <a:xfrm>
            <a:off x="0" y="6716713"/>
            <a:ext cx="12207875" cy="157162"/>
          </a:xfrm>
          <a:prstGeom prst="rect">
            <a:avLst/>
          </a:prstGeom>
          <a:solidFill>
            <a:srgbClr val="3E4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>
            <a:extLst>
              <a:ext uri="{FF2B5EF4-FFF2-40B4-BE49-F238E27FC236}">
                <a16:creationId xmlns:a16="http://schemas.microsoft.com/office/drawing/2014/main" id="{0023DC30-4B84-434A-831F-773E09C11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1400175"/>
            <a:ext cx="23050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itle 2">
            <a:extLst>
              <a:ext uri="{FF2B5EF4-FFF2-40B4-BE49-F238E27FC236}">
                <a16:creationId xmlns:a16="http://schemas.microsoft.com/office/drawing/2014/main" id="{4068A3AD-67CB-4A47-9EB9-C9CDA6F1B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Autotask 24x7 Monitoring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E8FCF-EF49-4C8B-8BEE-07907E6683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24100"/>
            <a:ext cx="5708650" cy="4351338"/>
          </a:xfrm>
        </p:spPr>
        <p:txBody>
          <a:bodyPr rtlCol="0">
            <a:normAutofit/>
          </a:bodyPr>
          <a:lstStyle/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Autotask Secure Platform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Servers and network equipment are monitored 24x7x365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Alerts and thresholds are tailored to each client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Self-healing is available if appropriate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Disk, processor and common process monitoring standard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Custom monitoring available</a:t>
            </a:r>
          </a:p>
          <a:p>
            <a:pPr marL="0" indent="0" fontAlgn="auto">
              <a:spcAft>
                <a:spcPts val="0"/>
              </a:spcAft>
              <a:buFontTx/>
              <a:buNone/>
              <a:defRPr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E8FE73AE-02EF-4BB4-BDBE-E8CB8611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422525"/>
            <a:ext cx="4935538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2">
            <a:extLst>
              <a:ext uri="{FF2B5EF4-FFF2-40B4-BE49-F238E27FC236}">
                <a16:creationId xmlns:a16="http://schemas.microsoft.com/office/drawing/2014/main" id="{A4FB585E-E003-4631-B52E-8D334919B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Backup and DR Management (Add On’s)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51DA60-0025-4298-BD87-0934997E7F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16150"/>
            <a:ext cx="5708650" cy="4351338"/>
          </a:xfrm>
        </p:spPr>
        <p:txBody>
          <a:bodyPr rtlCol="0">
            <a:normAutofit/>
          </a:bodyPr>
          <a:lstStyle/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Continuous backup monitoring and management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Supports on-site hardware and software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Alerts configured for failed or hung backup jobs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Regular test restores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Disaster support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69636" name="Picture 9">
            <a:extLst>
              <a:ext uri="{FF2B5EF4-FFF2-40B4-BE49-F238E27FC236}">
                <a16:creationId xmlns:a16="http://schemas.microsoft.com/office/drawing/2014/main" id="{3787745B-9C7A-4BAB-8960-4FF81677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697288"/>
            <a:ext cx="5589588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2">
            <a:extLst>
              <a:ext uri="{FF2B5EF4-FFF2-40B4-BE49-F238E27FC236}">
                <a16:creationId xmlns:a16="http://schemas.microsoft.com/office/drawing/2014/main" id="{8773D76A-9E22-4955-A6CE-65109A9D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13" y="1558925"/>
            <a:ext cx="2100262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6">
            <a:extLst>
              <a:ext uri="{FF2B5EF4-FFF2-40B4-BE49-F238E27FC236}">
                <a16:creationId xmlns:a16="http://schemas.microsoft.com/office/drawing/2014/main" id="{C50640FA-DC69-4D02-BA30-58F8EEDC8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>
                <a:cs typeface="Arial" panose="020B0604020202020204" pitchFamily="34" charset="0"/>
              </a:rPr>
              <a:t>Anti-Virus Management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C9D233-06AE-455A-9B40-5183EA0AFE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71725"/>
            <a:ext cx="5708650" cy="4351338"/>
          </a:xfrm>
        </p:spPr>
        <p:txBody>
          <a:bodyPr rtlCol="0">
            <a:normAutofit/>
          </a:bodyPr>
          <a:lstStyle/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Industry-leading Anti-virus software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Includes Anti-virus license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Deployed on Endpoints and Servers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Continuous monitoring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Alerts notify NOC of outbreaks or out-of-date software</a:t>
            </a:r>
          </a:p>
          <a:p>
            <a:pPr fontAlgn="auto">
              <a:spcAft>
                <a:spcPts val="0"/>
              </a:spcAft>
              <a:defRPr/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70660" name="Picture 9">
            <a:extLst>
              <a:ext uri="{FF2B5EF4-FFF2-40B4-BE49-F238E27FC236}">
                <a16:creationId xmlns:a16="http://schemas.microsoft.com/office/drawing/2014/main" id="{1045A847-D8B4-4CF4-8C7E-58023E0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62400"/>
            <a:ext cx="5740400" cy="237331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2">
            <a:extLst>
              <a:ext uri="{FF2B5EF4-FFF2-40B4-BE49-F238E27FC236}">
                <a16:creationId xmlns:a16="http://schemas.microsoft.com/office/drawing/2014/main" id="{5B631608-63AB-4834-BE84-A3918A52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1423988"/>
            <a:ext cx="24384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2">
            <a:extLst>
              <a:ext uri="{FF2B5EF4-FFF2-40B4-BE49-F238E27FC236}">
                <a16:creationId xmlns:a16="http://schemas.microsoft.com/office/drawing/2014/main" id="{5892D298-CEA5-43E1-A7EB-8376A3204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Content Security and Filtering</a:t>
            </a:r>
          </a:p>
        </p:txBody>
      </p:sp>
      <p:sp>
        <p:nvSpPr>
          <p:cNvPr id="71683" name="Content Placeholder 1">
            <a:extLst>
              <a:ext uri="{FF2B5EF4-FFF2-40B4-BE49-F238E27FC236}">
                <a16:creationId xmlns:a16="http://schemas.microsoft.com/office/drawing/2014/main" id="{40693E43-B26D-4961-BA00-8D4E9831161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124075"/>
            <a:ext cx="5708650" cy="4351338"/>
          </a:xfrm>
        </p:spPr>
        <p:txBody>
          <a:bodyPr/>
          <a:lstStyle/>
          <a:p>
            <a:pPr marL="285750" indent="-285750"/>
            <a:r>
              <a:rPr lang="en-US" altLang="en-US" dirty="0"/>
              <a:t>Industry-leading DNS Security software</a:t>
            </a:r>
          </a:p>
          <a:p>
            <a:pPr marL="285750" indent="-285750"/>
            <a:r>
              <a:rPr lang="en-US" altLang="en-US" dirty="0"/>
              <a:t>Sophos Cybersecurity</a:t>
            </a:r>
          </a:p>
          <a:p>
            <a:pPr marL="285750" indent="-285750"/>
            <a:r>
              <a:rPr lang="en-US" altLang="en-US" dirty="0"/>
              <a:t>Includes Enterprise license</a:t>
            </a:r>
          </a:p>
          <a:p>
            <a:pPr marL="285750" indent="-285750"/>
            <a:r>
              <a:rPr lang="en-US" altLang="en-US" dirty="0"/>
              <a:t>Deployed on client networks</a:t>
            </a:r>
          </a:p>
          <a:p>
            <a:pPr marL="285750" indent="-285750"/>
            <a:r>
              <a:rPr lang="en-US" altLang="en-US" dirty="0"/>
              <a:t>Cloud DNS filtering protects against malware and inappropriate websites</a:t>
            </a:r>
          </a:p>
          <a:p>
            <a:pPr marL="285750" indent="-285750"/>
            <a:r>
              <a:rPr lang="en-US" altLang="en-US" dirty="0"/>
              <a:t>Detailed reporting</a:t>
            </a:r>
          </a:p>
        </p:txBody>
      </p:sp>
      <p:pic>
        <p:nvPicPr>
          <p:cNvPr id="71684" name="Picture 9">
            <a:extLst>
              <a:ext uri="{FF2B5EF4-FFF2-40B4-BE49-F238E27FC236}">
                <a16:creationId xmlns:a16="http://schemas.microsoft.com/office/drawing/2014/main" id="{A9274824-7C0D-4C25-A205-EB5550F13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"/>
          <a:stretch>
            <a:fillRect/>
          </a:stretch>
        </p:blipFill>
        <p:spPr bwMode="auto">
          <a:xfrm>
            <a:off x="6253162" y="2209800"/>
            <a:ext cx="5613400" cy="3179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2">
            <a:extLst>
              <a:ext uri="{FF2B5EF4-FFF2-40B4-BE49-F238E27FC236}">
                <a16:creationId xmlns:a16="http://schemas.microsoft.com/office/drawing/2014/main" id="{678977E7-2B5C-4722-8085-1A481573B0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Primary Business Applications</a:t>
            </a:r>
          </a:p>
        </p:txBody>
      </p:sp>
      <p:sp>
        <p:nvSpPr>
          <p:cNvPr id="72707" name="Content Placeholder 1">
            <a:extLst>
              <a:ext uri="{FF2B5EF4-FFF2-40B4-BE49-F238E27FC236}">
                <a16:creationId xmlns:a16="http://schemas.microsoft.com/office/drawing/2014/main" id="{ADD42714-CCDE-4951-B1AC-20A10EE9B33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238375"/>
            <a:ext cx="5708650" cy="4351338"/>
          </a:xfrm>
        </p:spPr>
        <p:txBody>
          <a:bodyPr/>
          <a:lstStyle/>
          <a:p>
            <a:pPr marL="285750" indent="-285750"/>
            <a:r>
              <a:rPr lang="en-US" altLang="en-US"/>
              <a:t>Support for Application operation and administration</a:t>
            </a:r>
          </a:p>
          <a:p>
            <a:pPr marL="285750" indent="-285750"/>
            <a:r>
              <a:rPr lang="en-US" altLang="en-US"/>
              <a:t>Client is responsible for business practice and use of the application</a:t>
            </a:r>
          </a:p>
          <a:p>
            <a:pPr marL="285750" indent="-285750"/>
            <a:r>
              <a:rPr lang="en-US" altLang="en-US"/>
              <a:t>Support for user provisioning and de-provisioning</a:t>
            </a:r>
          </a:p>
          <a:p>
            <a:pPr marL="285750" indent="-285750"/>
            <a:r>
              <a:rPr lang="en-US" altLang="en-US"/>
              <a:t>Patching support</a:t>
            </a:r>
          </a:p>
          <a:p>
            <a:pPr marL="285750" indent="-285750"/>
            <a:r>
              <a:rPr lang="en-US" altLang="en-US"/>
              <a:t>Upgrade and Migration support available</a:t>
            </a:r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59C0129B-BE90-4D72-B378-31C69509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25" y="3505200"/>
            <a:ext cx="1530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>
            <a:extLst>
              <a:ext uri="{FF2B5EF4-FFF2-40B4-BE49-F238E27FC236}">
                <a16:creationId xmlns:a16="http://schemas.microsoft.com/office/drawing/2014/main" id="{220CBF27-9D34-47B9-B723-29B1AB3AE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488" y="5472113"/>
            <a:ext cx="11239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14">
            <a:extLst>
              <a:ext uri="{FF2B5EF4-FFF2-40B4-BE49-F238E27FC236}">
                <a16:creationId xmlns:a16="http://schemas.microsoft.com/office/drawing/2014/main" id="{E156FA1E-7733-4490-98AA-BF96E7C2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917825"/>
            <a:ext cx="1497012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Picture 18">
            <a:extLst>
              <a:ext uri="{FF2B5EF4-FFF2-40B4-BE49-F238E27FC236}">
                <a16:creationId xmlns:a16="http://schemas.microsoft.com/office/drawing/2014/main" id="{F6F3BF8A-6353-467A-847B-A23F1451E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474788"/>
            <a:ext cx="13747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20">
            <a:extLst>
              <a:ext uri="{FF2B5EF4-FFF2-40B4-BE49-F238E27FC236}">
                <a16:creationId xmlns:a16="http://schemas.microsoft.com/office/drawing/2014/main" id="{B18A551E-5175-4183-A353-CCB9C0C36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3986213"/>
            <a:ext cx="3406775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3" name="Picture 21">
            <a:extLst>
              <a:ext uri="{FF2B5EF4-FFF2-40B4-BE49-F238E27FC236}">
                <a16:creationId xmlns:a16="http://schemas.microsoft.com/office/drawing/2014/main" id="{8CCAE8BE-E237-485C-934F-D99A756C3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88" y="2649538"/>
            <a:ext cx="3071812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4" name="Picture 24">
            <a:extLst>
              <a:ext uri="{FF2B5EF4-FFF2-40B4-BE49-F238E27FC236}">
                <a16:creationId xmlns:a16="http://schemas.microsoft.com/office/drawing/2014/main" id="{073AF2CA-B69C-4DE5-8B38-099DC9FBD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13" y="1528763"/>
            <a:ext cx="127952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5" name="Picture 28">
            <a:extLst>
              <a:ext uri="{FF2B5EF4-FFF2-40B4-BE49-F238E27FC236}">
                <a16:creationId xmlns:a16="http://schemas.microsoft.com/office/drawing/2014/main" id="{8F4A3CAE-83BA-44E7-A7D4-ACE89454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5348288"/>
            <a:ext cx="23717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D994D3F-F7E7-418D-91C2-0B8ACDD0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52400"/>
            <a:ext cx="109728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NouvaTech</a:t>
            </a:r>
            <a:r>
              <a:rPr altLang="en-US" dirty="0"/>
              <a:t> Overview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25DD1FB7-3007-42D8-B93A-2D9F2966A1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000" y="1474788"/>
            <a:ext cx="4572000" cy="207962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516CF-1808-406A-9B9A-128C6AA8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73825"/>
            <a:ext cx="2336800" cy="231775"/>
          </a:xfrm>
        </p:spPr>
        <p:txBody>
          <a:bodyPr/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E556B0C-44DB-40C4-B76B-0664F1661BD9}" type="slidenum">
              <a:rPr lang="en-US" sz="2400">
                <a:solidFill>
                  <a:schemeClr val="tx1">
                    <a:tint val="75000"/>
                  </a:schemeClr>
                </a:solidFill>
                <a:latin typeface="Lucida Grande" pitchFamily="2" charset="0"/>
                <a:ea typeface="ＭＳ Ｐゴシック" pitchFamily="34" charset="-128"/>
              </a:rPr>
              <a:pPr algn="l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r>
              <a:rPr lang="en-US" sz="2400" dirty="0">
                <a:solidFill>
                  <a:schemeClr val="tx1">
                    <a:tint val="75000"/>
                  </a:schemeClr>
                </a:solidFill>
                <a:latin typeface="Lucida Grande" pitchFamily="2" charset="0"/>
                <a:ea typeface="ＭＳ Ｐゴシック" pitchFamily="34" charset="-128"/>
              </a:rPr>
              <a:t>	</a:t>
            </a:r>
          </a:p>
        </p:txBody>
      </p:sp>
      <p:sp>
        <p:nvSpPr>
          <p:cNvPr id="49157" name="TextBox 5">
            <a:extLst>
              <a:ext uri="{FF2B5EF4-FFF2-40B4-BE49-F238E27FC236}">
                <a16:creationId xmlns:a16="http://schemas.microsoft.com/office/drawing/2014/main" id="{305F8B04-E053-4DB6-B8AA-D266E8C5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3988"/>
            <a:ext cx="39624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400" dirty="0">
                <a:latin typeface="Lucida Grande" charset="0"/>
              </a:rPr>
              <a:t>Founded in 2009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400" dirty="0">
                <a:latin typeface="Lucida Grande" charset="0"/>
              </a:rPr>
              <a:t>Locations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200" dirty="0">
                <a:latin typeface="Lucida Grande" charset="0"/>
              </a:rPr>
              <a:t>Puerto Rico, HQ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200" dirty="0">
                <a:latin typeface="Lucida Grande" charset="0"/>
              </a:rPr>
              <a:t>Florida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200" dirty="0">
                <a:latin typeface="Lucida Grande" charset="0"/>
              </a:rPr>
              <a:t>Michigan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200" dirty="0">
                <a:latin typeface="Lucida Grande" charset="0"/>
              </a:rPr>
              <a:t>Arizona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2200" dirty="0">
                <a:latin typeface="Lucida Grande" charset="0"/>
              </a:rPr>
              <a:t>California</a:t>
            </a:r>
          </a:p>
        </p:txBody>
      </p:sp>
      <p:sp>
        <p:nvSpPr>
          <p:cNvPr id="49158" name="TextBox 10">
            <a:extLst>
              <a:ext uri="{FF2B5EF4-FFF2-40B4-BE49-F238E27FC236}">
                <a16:creationId xmlns:a16="http://schemas.microsoft.com/office/drawing/2014/main" id="{8C126E7B-3731-42B3-8691-54952239A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38" y="2649538"/>
            <a:ext cx="5478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i="1">
                <a:latin typeface="Lucida Grande" charset="0"/>
              </a:rPr>
              <a:t>Multiple locations across the U.S</a:t>
            </a:r>
          </a:p>
        </p:txBody>
      </p:sp>
      <p:sp>
        <p:nvSpPr>
          <p:cNvPr id="49159" name="TextBox 16">
            <a:extLst>
              <a:ext uri="{FF2B5EF4-FFF2-40B4-BE49-F238E27FC236}">
                <a16:creationId xmlns:a16="http://schemas.microsoft.com/office/drawing/2014/main" id="{A0B3024D-A438-4F6A-A03A-01030D448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38" y="1524000"/>
            <a:ext cx="54784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Grande" charset="0"/>
              </a:rPr>
              <a:t>Near-Shore Outsourcing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Grande" charset="0"/>
              </a:rPr>
              <a:t>Puerto Rico Based </a:t>
            </a:r>
          </a:p>
        </p:txBody>
      </p:sp>
      <p:pic>
        <p:nvPicPr>
          <p:cNvPr id="49160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1302E853-1974-4590-AF99-B0E27735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876800"/>
            <a:ext cx="251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2">
            <a:extLst>
              <a:ext uri="{FF2B5EF4-FFF2-40B4-BE49-F238E27FC236}">
                <a16:creationId xmlns:a16="http://schemas.microsoft.com/office/drawing/2014/main" id="{657E8317-2261-498C-A0E9-9DB83617E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Infrastructure Management</a:t>
            </a:r>
          </a:p>
        </p:txBody>
      </p:sp>
      <p:sp>
        <p:nvSpPr>
          <p:cNvPr id="64515" name="Content Placeholder 1">
            <a:extLst>
              <a:ext uri="{FF2B5EF4-FFF2-40B4-BE49-F238E27FC236}">
                <a16:creationId xmlns:a16="http://schemas.microsoft.com/office/drawing/2014/main" id="{E9CD9CA6-C76C-4242-8FA1-C11E6A77445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036763"/>
            <a:ext cx="5708650" cy="4351337"/>
          </a:xfrm>
        </p:spPr>
        <p:txBody>
          <a:bodyPr rtlCol="0">
            <a:normAutofit lnSpcReduction="10000"/>
          </a:bodyPr>
          <a:lstStyle/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Cloud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Virtualization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Storage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Servers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Networks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E-Mail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Active Directory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DNS / Network Services</a:t>
            </a:r>
          </a:p>
          <a:p>
            <a:pPr marL="285750" indent="-285750" fontAlgn="auto">
              <a:spcAft>
                <a:spcPts val="0"/>
              </a:spcAft>
              <a:defRPr/>
            </a:pPr>
            <a:r>
              <a:rPr lang="en-US" altLang="en-US" dirty="0"/>
              <a:t>Windows / Linux / IOS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8D1079B7-5125-48F6-813C-2F065601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138" y="5448300"/>
            <a:ext cx="2112962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74B87DBC-5F52-4896-9E54-40BF795F1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38" y="4106863"/>
            <a:ext cx="2382837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>
            <a:extLst>
              <a:ext uri="{FF2B5EF4-FFF2-40B4-BE49-F238E27FC236}">
                <a16:creationId xmlns:a16="http://schemas.microsoft.com/office/drawing/2014/main" id="{4826EBF1-095D-4122-8541-618F78761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8" y="5106988"/>
            <a:ext cx="2593975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7">
            <a:extLst>
              <a:ext uri="{FF2B5EF4-FFF2-40B4-BE49-F238E27FC236}">
                <a16:creationId xmlns:a16="http://schemas.microsoft.com/office/drawing/2014/main" id="{ECD2061D-6731-4350-894A-7BCED653B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38" y="1851025"/>
            <a:ext cx="35560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3">
            <a:extLst>
              <a:ext uri="{FF2B5EF4-FFF2-40B4-BE49-F238E27FC236}">
                <a16:creationId xmlns:a16="http://schemas.microsoft.com/office/drawing/2014/main" id="{91430990-87C6-4D41-AEEA-1E463C591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8" y="2386013"/>
            <a:ext cx="4398962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7" name="Picture 9">
            <a:extLst>
              <a:ext uri="{FF2B5EF4-FFF2-40B4-BE49-F238E27FC236}">
                <a16:creationId xmlns:a16="http://schemas.microsoft.com/office/drawing/2014/main" id="{E29CDEE5-B958-4178-A389-C321489C3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3757613"/>
            <a:ext cx="21304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8" name="Picture 11">
            <a:extLst>
              <a:ext uri="{FF2B5EF4-FFF2-40B4-BE49-F238E27FC236}">
                <a16:creationId xmlns:a16="http://schemas.microsoft.com/office/drawing/2014/main" id="{D148F93D-0F89-469A-B0A8-070C96F991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1901825"/>
            <a:ext cx="127158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2">
            <a:extLst>
              <a:ext uri="{FF2B5EF4-FFF2-40B4-BE49-F238E27FC236}">
                <a16:creationId xmlns:a16="http://schemas.microsoft.com/office/drawing/2014/main" id="{A929D041-2B7E-422C-8875-436C70ED6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3" y="3816350"/>
            <a:ext cx="2776537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9264FE-F0D3-4AEC-8703-F2F77186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50" y="1828800"/>
            <a:ext cx="7500938" cy="814387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Virtual Chief Information Officer</a:t>
            </a:r>
            <a:b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(vCIO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)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734FD16-FCFD-4727-920E-ED07B81FB9D8}"/>
              </a:ext>
            </a:extLst>
          </p:cNvPr>
          <p:cNvSpPr txBox="1">
            <a:spLocks/>
          </p:cNvSpPr>
          <p:nvPr/>
        </p:nvSpPr>
        <p:spPr>
          <a:xfrm>
            <a:off x="2133600" y="3429000"/>
            <a:ext cx="7437438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VCIO/ Quarterly Reviews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520D5-00FA-4AEF-82B3-4D373D09BC8A}"/>
              </a:ext>
            </a:extLst>
          </p:cNvPr>
          <p:cNvSpPr/>
          <p:nvPr/>
        </p:nvSpPr>
        <p:spPr>
          <a:xfrm>
            <a:off x="0" y="6716713"/>
            <a:ext cx="12207875" cy="157162"/>
          </a:xfrm>
          <a:prstGeom prst="rect">
            <a:avLst/>
          </a:prstGeom>
          <a:solidFill>
            <a:srgbClr val="3E45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2">
            <a:extLst>
              <a:ext uri="{FF2B5EF4-FFF2-40B4-BE49-F238E27FC236}">
                <a16:creationId xmlns:a16="http://schemas.microsoft.com/office/drawing/2014/main" id="{EED1CA85-56E4-46A5-85FD-96AA4D444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System Metrics and Reporting</a:t>
            </a:r>
          </a:p>
        </p:txBody>
      </p:sp>
      <p:sp>
        <p:nvSpPr>
          <p:cNvPr id="75779" name="Content Placeholder 1">
            <a:extLst>
              <a:ext uri="{FF2B5EF4-FFF2-40B4-BE49-F238E27FC236}">
                <a16:creationId xmlns:a16="http://schemas.microsoft.com/office/drawing/2014/main" id="{A85DED6E-A6C2-4826-B2DF-30A523500CC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905000"/>
            <a:ext cx="5708650" cy="4351338"/>
          </a:xfrm>
        </p:spPr>
        <p:txBody>
          <a:bodyPr/>
          <a:lstStyle/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Custom Run-Book Created for Each Client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System Monitoring and Alerts setup to your needs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Ad-hoc reporting available on all key indicators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NOC ready to assist in data interpretation</a:t>
            </a:r>
          </a:p>
        </p:txBody>
      </p:sp>
      <p:pic>
        <p:nvPicPr>
          <p:cNvPr id="75780" name="Picture 9">
            <a:extLst>
              <a:ext uri="{FF2B5EF4-FFF2-40B4-BE49-F238E27FC236}">
                <a16:creationId xmlns:a16="http://schemas.microsoft.com/office/drawing/2014/main" id="{1A196BF7-E532-43F9-84FB-FF310CBE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/>
          <a:stretch>
            <a:fillRect/>
          </a:stretch>
        </p:blipFill>
        <p:spPr bwMode="auto">
          <a:xfrm>
            <a:off x="6324600" y="1371600"/>
            <a:ext cx="5410200" cy="51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2">
            <a:extLst>
              <a:ext uri="{FF2B5EF4-FFF2-40B4-BE49-F238E27FC236}">
                <a16:creationId xmlns:a16="http://schemas.microsoft.com/office/drawing/2014/main" id="{D720FD4D-C3B7-4BD3-9F3B-62AF38751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150 – Point Quarterly Inspection</a:t>
            </a:r>
          </a:p>
        </p:txBody>
      </p:sp>
      <p:sp>
        <p:nvSpPr>
          <p:cNvPr id="78851" name="Content Placeholder 1">
            <a:extLst>
              <a:ext uri="{FF2B5EF4-FFF2-40B4-BE49-F238E27FC236}">
                <a16:creationId xmlns:a16="http://schemas.microsoft.com/office/drawing/2014/main" id="{2D2B6B79-B505-4521-8C8B-9466D75B913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365375"/>
            <a:ext cx="5708650" cy="4351338"/>
          </a:xfrm>
        </p:spPr>
        <p:txBody>
          <a:bodyPr/>
          <a:lstStyle/>
          <a:p>
            <a:pPr marL="285750" indent="-285750"/>
            <a:r>
              <a:rPr lang="en-US" altLang="en-US"/>
              <a:t>vITM performs monthly checks</a:t>
            </a:r>
          </a:p>
          <a:p>
            <a:pPr marL="285750" indent="-285750"/>
            <a:r>
              <a:rPr lang="en-US" altLang="en-US"/>
              <a:t>150 checks each quarter</a:t>
            </a:r>
          </a:p>
          <a:p>
            <a:pPr marL="285750" indent="-285750"/>
            <a:r>
              <a:rPr lang="en-US" altLang="en-US"/>
              <a:t>vITM reviews results with vCIO</a:t>
            </a:r>
          </a:p>
          <a:p>
            <a:pPr marL="285750" indent="-285750"/>
            <a:r>
              <a:rPr lang="en-US" altLang="en-US"/>
              <a:t>Any priority issues are surfaced immediately</a:t>
            </a:r>
          </a:p>
          <a:p>
            <a:pPr marL="285750" indent="-285750"/>
            <a:r>
              <a:rPr lang="en-US" altLang="en-US"/>
              <a:t>Health Checks are reviewed with client every quarter</a:t>
            </a:r>
          </a:p>
        </p:txBody>
      </p:sp>
      <p:pic>
        <p:nvPicPr>
          <p:cNvPr id="78852" name="Picture 9">
            <a:extLst>
              <a:ext uri="{FF2B5EF4-FFF2-40B4-BE49-F238E27FC236}">
                <a16:creationId xmlns:a16="http://schemas.microsoft.com/office/drawing/2014/main" id="{862A9B7D-83D6-482F-8BC2-9852908E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"/>
          <a:stretch>
            <a:fillRect/>
          </a:stretch>
        </p:blipFill>
        <p:spPr bwMode="auto">
          <a:xfrm>
            <a:off x="6934200" y="2209800"/>
            <a:ext cx="5151438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3">
            <a:extLst>
              <a:ext uri="{FF2B5EF4-FFF2-40B4-BE49-F238E27FC236}">
                <a16:creationId xmlns:a16="http://schemas.microsoft.com/office/drawing/2014/main" id="{1C413A97-A98F-42FF-B826-78A8D3E3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90800"/>
            <a:ext cx="1690688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2">
            <a:extLst>
              <a:ext uri="{FF2B5EF4-FFF2-40B4-BE49-F238E27FC236}">
                <a16:creationId xmlns:a16="http://schemas.microsoft.com/office/drawing/2014/main" id="{6E0DDC05-2D16-4F1D-8B09-AE697DD0E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Quarterly vCIO Meeting</a:t>
            </a:r>
          </a:p>
        </p:txBody>
      </p:sp>
      <p:sp>
        <p:nvSpPr>
          <p:cNvPr id="81923" name="Content Placeholder 1">
            <a:extLst>
              <a:ext uri="{FF2B5EF4-FFF2-40B4-BE49-F238E27FC236}">
                <a16:creationId xmlns:a16="http://schemas.microsoft.com/office/drawing/2014/main" id="{00770C29-DFD3-4687-83EB-5D070D12ABB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185988"/>
            <a:ext cx="5708650" cy="4351337"/>
          </a:xfrm>
        </p:spPr>
        <p:txBody>
          <a:bodyPr/>
          <a:lstStyle/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Led by vCIO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Reviews key metrics, projects and known risks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Reviews requirements and priorities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Checks for alignment with all ongoing IT activities</a:t>
            </a:r>
          </a:p>
          <a:p>
            <a:pPr marL="285750" indent="-28575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Adjusts IT strategy and tactics based on changes in business strategy or situation</a:t>
            </a:r>
          </a:p>
        </p:txBody>
      </p:sp>
      <p:pic>
        <p:nvPicPr>
          <p:cNvPr id="81924" name="Picture 8">
            <a:extLst>
              <a:ext uri="{FF2B5EF4-FFF2-40B4-BE49-F238E27FC236}">
                <a16:creationId xmlns:a16="http://schemas.microsoft.com/office/drawing/2014/main" id="{B4B2FC5E-D702-4773-93D8-F46E35631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6249988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2">
            <a:extLst>
              <a:ext uri="{FF2B5EF4-FFF2-40B4-BE49-F238E27FC236}">
                <a16:creationId xmlns:a16="http://schemas.microsoft.com/office/drawing/2014/main" id="{E47D811C-D124-4FFB-9496-31BF69AA7A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Executive Reports and Metrics</a:t>
            </a:r>
          </a:p>
        </p:txBody>
      </p:sp>
      <p:sp>
        <p:nvSpPr>
          <p:cNvPr id="82947" name="Content Placeholder 1">
            <a:extLst>
              <a:ext uri="{FF2B5EF4-FFF2-40B4-BE49-F238E27FC236}">
                <a16:creationId xmlns:a16="http://schemas.microsoft.com/office/drawing/2014/main" id="{3A296E3E-6890-4D6C-BB30-5BBFAD6E598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2095500"/>
            <a:ext cx="5708650" cy="4351338"/>
          </a:xfrm>
        </p:spPr>
        <p:txBody>
          <a:bodyPr/>
          <a:lstStyle/>
          <a:p>
            <a:pPr marL="285750" indent="-285750"/>
            <a:r>
              <a:rPr lang="en-US" altLang="en-US"/>
              <a:t>Most active users</a:t>
            </a:r>
          </a:p>
          <a:p>
            <a:pPr marL="285750" indent="-285750"/>
            <a:r>
              <a:rPr lang="en-US" altLang="en-US"/>
              <a:t>Asset Management / Budgeting</a:t>
            </a:r>
          </a:p>
          <a:p>
            <a:pPr marL="285750" indent="-285750"/>
            <a:r>
              <a:rPr lang="en-US" altLang="en-US"/>
              <a:t>IT Response and Resolution Metrics</a:t>
            </a:r>
          </a:p>
          <a:p>
            <a:pPr marL="285750" indent="-285750"/>
            <a:r>
              <a:rPr lang="en-US" altLang="en-US"/>
              <a:t>Backup Test Evidence</a:t>
            </a:r>
          </a:p>
          <a:p>
            <a:pPr marL="285750" indent="-285750"/>
            <a:r>
              <a:rPr lang="en-US" altLang="en-US"/>
              <a:t>Uptime</a:t>
            </a:r>
          </a:p>
          <a:p>
            <a:pPr marL="285750" indent="-285750"/>
            <a:r>
              <a:rPr lang="en-US" altLang="en-US"/>
              <a:t>Project Alignment Updates</a:t>
            </a:r>
          </a:p>
        </p:txBody>
      </p:sp>
      <p:pic>
        <p:nvPicPr>
          <p:cNvPr id="82948" name="Picture 9">
            <a:extLst>
              <a:ext uri="{FF2B5EF4-FFF2-40B4-BE49-F238E27FC236}">
                <a16:creationId xmlns:a16="http://schemas.microsoft.com/office/drawing/2014/main" id="{B9383176-CC4C-4B9E-A295-6EF09531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54163"/>
            <a:ext cx="569595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12">
            <a:extLst>
              <a:ext uri="{FF2B5EF4-FFF2-40B4-BE49-F238E27FC236}">
                <a16:creationId xmlns:a16="http://schemas.microsoft.com/office/drawing/2014/main" id="{C2BD112F-3E59-435E-B056-2AF4CEAB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4025"/>
            <a:ext cx="5765800" cy="240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50" name="Rectangle 3">
            <a:extLst>
              <a:ext uri="{FF2B5EF4-FFF2-40B4-BE49-F238E27FC236}">
                <a16:creationId xmlns:a16="http://schemas.microsoft.com/office/drawing/2014/main" id="{295507D2-35F4-4D77-BD02-2D3B40B1D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76600"/>
            <a:ext cx="5257800" cy="304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Lucida Grande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Content Placeholder 2">
            <a:extLst>
              <a:ext uri="{FF2B5EF4-FFF2-40B4-BE49-F238E27FC236}">
                <a16:creationId xmlns:a16="http://schemas.microsoft.com/office/drawing/2014/main" id="{0867EB71-C5F9-4C2D-AB49-939EFC0CD8AE}"/>
              </a:ext>
            </a:extLst>
          </p:cNvPr>
          <p:cNvSpPr txBox="1">
            <a:spLocks/>
          </p:cNvSpPr>
          <p:nvPr/>
        </p:nvSpPr>
        <p:spPr bwMode="auto">
          <a:xfrm>
            <a:off x="1295400" y="1828800"/>
            <a:ext cx="822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en-US" sz="1900" u="sng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Why: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To keep our customers happy and overly satisfied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Quarterly meetings are set in advance to conduct account reviews to ensure we are exceeding expectations and getting ahead of any new initiatives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Proactively monitoring the account, looking at usage patterns, over and underutilization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en-US" sz="1900" u="sng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Who: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Our Reps, located in the US, dedicated account managers for your account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Can be reached at any time via e-mail: Dthompson@nouvatech.com and/or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cell phone: XXX-XXX-XXXX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–"/>
            </a:pPr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6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971" name="TextBox 6">
            <a:extLst>
              <a:ext uri="{FF2B5EF4-FFF2-40B4-BE49-F238E27FC236}">
                <a16:creationId xmlns:a16="http://schemas.microsoft.com/office/drawing/2014/main" id="{C5704EE1-9AE0-4A5D-A2E9-73BC95D83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600"/>
            <a:ext cx="518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QUARTERLY ACCOUNT REVIEWS</a:t>
            </a:r>
          </a:p>
        </p:txBody>
      </p:sp>
    </p:spTree>
  </p:cSld>
  <p:clrMapOvr>
    <a:masterClrMapping/>
  </p:clrMapOvr>
  <p:transition advClick="0" advTm="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7262C0CD-FD61-487F-9577-77C586960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Endpoint Management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89D66B5-722C-4AA6-A160-7A97CDDC45F8}"/>
              </a:ext>
            </a:extLst>
          </p:cNvPr>
          <p:cNvSpPr txBox="1">
            <a:spLocks/>
          </p:cNvSpPr>
          <p:nvPr/>
        </p:nvSpPr>
        <p:spPr>
          <a:xfrm>
            <a:off x="234950" y="2349500"/>
            <a:ext cx="57086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defRPr/>
            </a:pPr>
            <a:r>
              <a:rPr lang="en-US" kern="0" dirty="0">
                <a:latin typeface="Arial"/>
                <a:cs typeface="Arial"/>
              </a:rPr>
              <a:t>Hardware &amp; Software Procurement</a:t>
            </a:r>
          </a:p>
          <a:p>
            <a:pPr marL="457200" indent="-457200">
              <a:defRPr/>
            </a:pPr>
            <a:r>
              <a:rPr lang="en-US" kern="0" dirty="0">
                <a:latin typeface="Arial"/>
                <a:cs typeface="Arial"/>
              </a:rPr>
              <a:t>Endpoint Provisioning*</a:t>
            </a:r>
          </a:p>
          <a:p>
            <a:pPr marL="457200" indent="-457200">
              <a:defRPr/>
            </a:pPr>
            <a:r>
              <a:rPr lang="en-US" kern="0" dirty="0">
                <a:latin typeface="Arial"/>
                <a:cs typeface="Arial"/>
              </a:rPr>
              <a:t>Endpoint Replacement</a:t>
            </a:r>
          </a:p>
          <a:p>
            <a:pPr marL="0" indent="0">
              <a:buFontTx/>
              <a:buNone/>
              <a:defRPr/>
            </a:pPr>
            <a:endParaRPr lang="en-US" kern="0" dirty="0">
              <a:latin typeface="Arial"/>
              <a:cs typeface="Arial"/>
            </a:endParaRPr>
          </a:p>
          <a:p>
            <a:pPr marL="0" indent="0">
              <a:buFontTx/>
              <a:buNone/>
              <a:defRPr/>
            </a:pPr>
            <a:endParaRPr lang="en-US" kern="0" dirty="0">
              <a:latin typeface="Arial"/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en-US" sz="1800" kern="0" dirty="0">
                <a:latin typeface="Arial"/>
                <a:cs typeface="Arial"/>
              </a:rPr>
              <a:t>* Normal replacement provisioning included in all packages. </a:t>
            </a:r>
            <a:endParaRPr lang="en-US" kern="0" dirty="0">
              <a:latin typeface="Arial"/>
              <a:cs typeface="Arial"/>
            </a:endParaRPr>
          </a:p>
          <a:p>
            <a:pPr>
              <a:defRPr/>
            </a:pPr>
            <a:endParaRPr lang="en-US" kern="0" dirty="0"/>
          </a:p>
        </p:txBody>
      </p:sp>
      <p:pic>
        <p:nvPicPr>
          <p:cNvPr id="65540" name="Picture 3">
            <a:extLst>
              <a:ext uri="{FF2B5EF4-FFF2-40B4-BE49-F238E27FC236}">
                <a16:creationId xmlns:a16="http://schemas.microsoft.com/office/drawing/2014/main" id="{A1300734-E6BF-4A43-B2C3-C09E12AE0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63" y="1357313"/>
            <a:ext cx="3251200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4">
            <a:extLst>
              <a:ext uri="{FF2B5EF4-FFF2-40B4-BE49-F238E27FC236}">
                <a16:creationId xmlns:a16="http://schemas.microsoft.com/office/drawing/2014/main" id="{95D8281F-4AF2-4703-9E6B-D6B646DB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529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5">
            <a:extLst>
              <a:ext uri="{FF2B5EF4-FFF2-40B4-BE49-F238E27FC236}">
                <a16:creationId xmlns:a16="http://schemas.microsoft.com/office/drawing/2014/main" id="{892199EC-A9E0-4C24-97D9-3F4C3B994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20925"/>
            <a:ext cx="2312988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348854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7AF72266-2E04-444B-B68E-826B62C0F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Encryption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B8A3-9A39-437A-A7ED-FC24FA247FEA}"/>
              </a:ext>
            </a:extLst>
          </p:cNvPr>
          <p:cNvSpPr txBox="1">
            <a:spLocks/>
          </p:cNvSpPr>
          <p:nvPr/>
        </p:nvSpPr>
        <p:spPr>
          <a:xfrm>
            <a:off x="160338" y="1951038"/>
            <a:ext cx="5708650" cy="43513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defRPr/>
            </a:pPr>
            <a:r>
              <a:rPr lang="en-US" kern="0" dirty="0"/>
              <a:t>Encryption licensing and management for endpoints</a:t>
            </a:r>
          </a:p>
          <a:p>
            <a:pPr marL="285750" indent="-285750">
              <a:defRPr/>
            </a:pPr>
            <a:r>
              <a:rPr lang="en-US" kern="0" dirty="0"/>
              <a:t>Centralized key management</a:t>
            </a:r>
          </a:p>
          <a:p>
            <a:pPr marL="285750" indent="-285750">
              <a:defRPr/>
            </a:pPr>
            <a:r>
              <a:rPr lang="en-US" kern="0" dirty="0"/>
              <a:t>Secure provisioning</a:t>
            </a:r>
          </a:p>
          <a:p>
            <a:pPr marL="285750" indent="-285750">
              <a:defRPr/>
            </a:pPr>
            <a:r>
              <a:rPr lang="en-US" kern="0" dirty="0"/>
              <a:t>End User Support</a:t>
            </a:r>
          </a:p>
          <a:p>
            <a:pPr marL="285750" indent="-285750">
              <a:defRPr/>
            </a:pPr>
            <a:r>
              <a:rPr lang="en-US" kern="0" dirty="0"/>
              <a:t>Included in Platinum; can be added to any package</a:t>
            </a:r>
          </a:p>
          <a:p>
            <a:pPr>
              <a:defRPr/>
            </a:pPr>
            <a:endParaRPr lang="en-US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4C4EA-AD1E-4C0F-9354-D01D369D9436}"/>
              </a:ext>
            </a:extLst>
          </p:cNvPr>
          <p:cNvSpPr txBox="1"/>
          <p:nvPr/>
        </p:nvSpPr>
        <p:spPr>
          <a:xfrm>
            <a:off x="10439400" y="1592263"/>
            <a:ext cx="150495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u="sng" dirty="0">
                <a:latin typeface="Lucida Grande" pitchFamily="2" charset="0"/>
                <a:ea typeface="ＭＳ Ｐゴシック" pitchFamily="34" charset="-128"/>
              </a:rPr>
              <a:t>Included In</a:t>
            </a:r>
            <a:r>
              <a:rPr lang="en-US" sz="1600" dirty="0">
                <a:latin typeface="Lucida Grande" pitchFamily="2" charset="0"/>
                <a:ea typeface="ＭＳ Ｐゴシック" pitchFamily="34" charset="-128"/>
              </a:rPr>
              <a:t>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Lucida Grande" pitchFamily="2" charset="0"/>
                <a:ea typeface="ＭＳ Ｐゴシック" pitchFamily="34" charset="-128"/>
              </a:rPr>
              <a:t>Silver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Lucida Grande" pitchFamily="2" charset="0"/>
                <a:ea typeface="ＭＳ Ｐゴシック" pitchFamily="34" charset="-128"/>
              </a:rPr>
              <a:t>Gold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600" dirty="0">
                <a:latin typeface="Lucida Grande" pitchFamily="2" charset="0"/>
                <a:ea typeface="ＭＳ Ｐゴシック" pitchFamily="34" charset="-128"/>
              </a:rPr>
              <a:t>Platinum</a:t>
            </a:r>
          </a:p>
        </p:txBody>
      </p:sp>
      <p:pic>
        <p:nvPicPr>
          <p:cNvPr id="66565" name="Picture 4">
            <a:extLst>
              <a:ext uri="{FF2B5EF4-FFF2-40B4-BE49-F238E27FC236}">
                <a16:creationId xmlns:a16="http://schemas.microsoft.com/office/drawing/2014/main" id="{260EB7D6-BC68-4575-89B7-7A568B66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600200"/>
            <a:ext cx="44767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406355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5ABA-0954-4BE8-85F7-9B9BD7E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81000"/>
            <a:ext cx="10515600" cy="8826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Outsourced IT Team Packages &amp; Pricing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09BA4A-410D-4C54-A270-A7E8B711A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94308"/>
              </p:ext>
            </p:extLst>
          </p:nvPr>
        </p:nvGraphicFramePr>
        <p:xfrm>
          <a:off x="508000" y="1905000"/>
          <a:ext cx="11012488" cy="4365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9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779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91446" marR="91446" marT="34271" marB="342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/>
                        <a:t>Silver</a:t>
                      </a:r>
                    </a:p>
                    <a:p>
                      <a:pPr algn="ctr"/>
                      <a:r>
                        <a:rPr lang="en-US" sz="1100" b="0" i="0" dirty="0"/>
                        <a:t>Partial Fixed Fee</a:t>
                      </a:r>
                    </a:p>
                  </a:txBody>
                  <a:tcPr marL="91446" marR="91446" marT="34271" marB="342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/>
                        <a:t>Gold</a:t>
                      </a:r>
                    </a:p>
                    <a:p>
                      <a:pPr algn="ctr"/>
                      <a:r>
                        <a:rPr lang="en-US" sz="1100" b="0" i="0" dirty="0"/>
                        <a:t>Partial Fixed Fee</a:t>
                      </a:r>
                    </a:p>
                  </a:txBody>
                  <a:tcPr marL="91446" marR="91446" marT="34271" marB="342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/>
                        <a:t>Platinum</a:t>
                      </a:r>
                    </a:p>
                    <a:p>
                      <a:pPr algn="ctr"/>
                      <a:r>
                        <a:rPr lang="en-US" sz="1100" b="0" i="0" dirty="0"/>
                        <a:t>Full Fixed Fee</a:t>
                      </a:r>
                    </a:p>
                  </a:txBody>
                  <a:tcPr marL="91446" marR="91446" marT="34271" marB="342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1. </a:t>
                      </a:r>
                      <a:r>
                        <a:rPr lang="en-US" sz="1400" b="1"/>
                        <a:t>Support </a:t>
                      </a:r>
                      <a:endParaRPr lang="en-US" sz="1400" b="1" dirty="0"/>
                    </a:p>
                    <a:p>
                      <a:pPr algn="l"/>
                      <a:r>
                        <a:rPr lang="en-US" sz="1400" baseline="0" dirty="0"/>
                        <a:t>(Phone &amp; Email Support)</a:t>
                      </a:r>
                      <a:endParaRPr lang="en-US" sz="1400" dirty="0"/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Unlimited Remote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Unlimited </a:t>
                      </a:r>
                    </a:p>
                    <a:p>
                      <a:pPr algn="ctr"/>
                      <a:r>
                        <a:rPr lang="en-US" sz="1400" dirty="0"/>
                        <a:t>Remote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Unlimited </a:t>
                      </a:r>
                    </a:p>
                    <a:p>
                      <a:pPr algn="ctr"/>
                      <a:r>
                        <a:rPr lang="en-US" sz="1400" dirty="0"/>
                        <a:t>Remote &amp; Onsite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2. Centralized Services (NOC)</a:t>
                      </a:r>
                    </a:p>
                    <a:p>
                      <a:pPr algn="l"/>
                      <a:r>
                        <a:rPr lang="en-US" sz="1400" dirty="0"/>
                        <a:t>(Monitoring &amp; Preventative</a:t>
                      </a:r>
                      <a:r>
                        <a:rPr lang="en-US" sz="1400" baseline="0" dirty="0"/>
                        <a:t> Systems)</a:t>
                      </a:r>
                      <a:endParaRPr lang="en-US" sz="1400" dirty="0"/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3. Technology Consulting (</a:t>
                      </a:r>
                      <a:r>
                        <a:rPr lang="en-US" sz="1400" b="1" dirty="0" err="1"/>
                        <a:t>vCIO</a:t>
                      </a:r>
                      <a:r>
                        <a:rPr lang="en-US" sz="1400" b="1" dirty="0"/>
                        <a:t>)</a:t>
                      </a:r>
                    </a:p>
                    <a:p>
                      <a:pPr algn="l"/>
                      <a:r>
                        <a:rPr lang="en-US" sz="1400" dirty="0"/>
                        <a:t>(Budget</a:t>
                      </a:r>
                      <a:r>
                        <a:rPr lang="en-US" sz="1400" baseline="0" dirty="0"/>
                        <a:t> Planning &amp; Road Mapping)</a:t>
                      </a:r>
                      <a:endParaRPr lang="en-US" sz="1400" dirty="0"/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Project Services</a:t>
                      </a:r>
                    </a:p>
                    <a:p>
                      <a:pPr algn="l"/>
                      <a:r>
                        <a:rPr lang="en-US" sz="1400" dirty="0"/>
                        <a:t>(Moves, Adds, &amp; Changes)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Cloud Services</a:t>
                      </a:r>
                    </a:p>
                    <a:p>
                      <a:pPr algn="l"/>
                      <a:r>
                        <a:rPr lang="en-US" sz="1400" b="0" dirty="0"/>
                        <a:t>(Hosted</a:t>
                      </a:r>
                      <a:r>
                        <a:rPr lang="en-US" sz="1400" b="0" baseline="0" dirty="0"/>
                        <a:t> Virtual Servers)</a:t>
                      </a:r>
                      <a:endParaRPr lang="en-US" sz="1400" b="0" dirty="0"/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Available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On Boarding &amp;</a:t>
                      </a:r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 Project Management </a:t>
                      </a:r>
                    </a:p>
                    <a:p>
                      <a:pPr algn="l"/>
                      <a:r>
                        <a:rPr lang="en-US" sz="1400" b="1" baseline="0" dirty="0">
                          <a:solidFill>
                            <a:srgbClr val="FF0000"/>
                          </a:solidFill>
                        </a:rPr>
                        <a:t>(One Time Fee) 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Cost Per User </a:t>
                      </a:r>
                    </a:p>
                    <a:p>
                      <a:pPr algn="l"/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88043"/>
                  </a:ext>
                </a:extLst>
              </a:tr>
              <a:tr h="43407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Monthly Recurring MIT (36 Months) </a:t>
                      </a: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6" marR="91446" marT="34271" marB="342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2423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1073094-40EC-4F17-93B6-41BE468E1939}"/>
              </a:ext>
            </a:extLst>
          </p:cNvPr>
          <p:cNvSpPr/>
          <p:nvPr/>
        </p:nvSpPr>
        <p:spPr>
          <a:xfrm>
            <a:off x="406400" y="3234154"/>
            <a:ext cx="11379200" cy="1524000"/>
          </a:xfrm>
          <a:prstGeom prst="roundRect">
            <a:avLst>
              <a:gd name="adj" fmla="val 9044"/>
            </a:avLst>
          </a:prstGeom>
          <a:gradFill>
            <a:gsLst>
              <a:gs pos="0">
                <a:schemeClr val="bg1">
                  <a:lumMod val="95000"/>
                  <a:alpha val="5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737541-215A-4AE3-A576-C044F33B0A6A}"/>
              </a:ext>
            </a:extLst>
          </p:cNvPr>
          <p:cNvSpPr/>
          <p:nvPr/>
        </p:nvSpPr>
        <p:spPr>
          <a:xfrm>
            <a:off x="406400" y="1677988"/>
            <a:ext cx="11379200" cy="1447800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1206" name="TextBox 1">
            <a:extLst>
              <a:ext uri="{FF2B5EF4-FFF2-40B4-BE49-F238E27FC236}">
                <a16:creationId xmlns:a16="http://schemas.microsoft.com/office/drawing/2014/main" id="{45F489BC-298B-4020-A033-9E5CA1486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6577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Calibri" panose="020F0502020204030204" pitchFamily="34" charset="0"/>
              </a:rPr>
              <a:t>Executive Summary - What We Do</a:t>
            </a:r>
            <a:endParaRPr lang="en-US" altLang="en-US" sz="3600">
              <a:latin typeface="Lucida Grande" charset="0"/>
            </a:endParaRPr>
          </a:p>
        </p:txBody>
      </p:sp>
      <p:sp>
        <p:nvSpPr>
          <p:cNvPr id="51207" name="TextBox 4">
            <a:extLst>
              <a:ext uri="{FF2B5EF4-FFF2-40B4-BE49-F238E27FC236}">
                <a16:creationId xmlns:a16="http://schemas.microsoft.com/office/drawing/2014/main" id="{AFEEC4D2-5D10-47AF-8A27-8CD00CDDC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2566988"/>
            <a:ext cx="12969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Managed Services</a:t>
            </a:r>
          </a:p>
        </p:txBody>
      </p:sp>
      <p:sp>
        <p:nvSpPr>
          <p:cNvPr id="51208" name="TextBox 6">
            <a:extLst>
              <a:ext uri="{FF2B5EF4-FFF2-40B4-BE49-F238E27FC236}">
                <a16:creationId xmlns:a16="http://schemas.microsoft.com/office/drawing/2014/main" id="{DD9555EC-2BC5-41E3-9E4D-3D69509F4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963" y="2565400"/>
            <a:ext cx="13922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Document Lifecycle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Solutions</a:t>
            </a:r>
          </a:p>
        </p:txBody>
      </p:sp>
      <p:sp>
        <p:nvSpPr>
          <p:cNvPr id="51209" name="TextBox 7">
            <a:extLst>
              <a:ext uri="{FF2B5EF4-FFF2-40B4-BE49-F238E27FC236}">
                <a16:creationId xmlns:a16="http://schemas.microsoft.com/office/drawing/2014/main" id="{D27CE324-8C6F-4ACC-A10D-A8F6CC01C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175" y="2573338"/>
            <a:ext cx="1130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Security &amp;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Data Protection</a:t>
            </a:r>
          </a:p>
        </p:txBody>
      </p:sp>
      <p:sp>
        <p:nvSpPr>
          <p:cNvPr id="51210" name="TextBox 8">
            <a:extLst>
              <a:ext uri="{FF2B5EF4-FFF2-40B4-BE49-F238E27FC236}">
                <a16:creationId xmlns:a16="http://schemas.microsoft.com/office/drawing/2014/main" id="{3B5225ED-E7CB-4AB0-9445-0064EA33D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938" y="2573338"/>
            <a:ext cx="122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Unified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Communications</a:t>
            </a:r>
          </a:p>
        </p:txBody>
      </p:sp>
      <p:sp>
        <p:nvSpPr>
          <p:cNvPr id="51211" name="TextBox 9">
            <a:extLst>
              <a:ext uri="{FF2B5EF4-FFF2-40B4-BE49-F238E27FC236}">
                <a16:creationId xmlns:a16="http://schemas.microsoft.com/office/drawing/2014/main" id="{B2CBEA85-FFB6-45A4-A0DB-4BF78CAA9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2573338"/>
            <a:ext cx="105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Infrastructure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Modernization</a:t>
            </a:r>
          </a:p>
        </p:txBody>
      </p:sp>
      <p:sp>
        <p:nvSpPr>
          <p:cNvPr id="51212" name="TextBox 10">
            <a:extLst>
              <a:ext uri="{FF2B5EF4-FFF2-40B4-BE49-F238E27FC236}">
                <a16:creationId xmlns:a16="http://schemas.microsoft.com/office/drawing/2014/main" id="{08DEF7C0-72D3-43EA-BBA7-4A3A83A9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7925" y="2573338"/>
            <a:ext cx="98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Professional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Services</a:t>
            </a:r>
          </a:p>
        </p:txBody>
      </p:sp>
      <p:sp>
        <p:nvSpPr>
          <p:cNvPr id="51213" name="TextBox 11">
            <a:extLst>
              <a:ext uri="{FF2B5EF4-FFF2-40B4-BE49-F238E27FC236}">
                <a16:creationId xmlns:a16="http://schemas.microsoft.com/office/drawing/2014/main" id="{9D8B58FB-1C1C-44A2-B0F6-AA1DDBD60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700" y="2573338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Technical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1">
                <a:latin typeface="Lucida Grande" charset="0"/>
              </a:rPr>
              <a:t>Services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300C39-BFD8-4C10-A6E6-46B3A39A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39" y="1447801"/>
            <a:ext cx="1431283" cy="102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8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10348C9-C14D-4C4C-9C64-BC53F1D61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1448665"/>
            <a:ext cx="1369775" cy="1027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87B73F9-9DA2-46E0-B374-844FDE1E5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875" y="1448665"/>
            <a:ext cx="1427148" cy="1027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F1246A4-BBFB-4BA1-A5B4-4E6A6A6F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82" y="1448664"/>
            <a:ext cx="1453817" cy="1036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802CD1-7105-4E06-8E8F-D990190A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19" y="1448664"/>
            <a:ext cx="1344181" cy="1021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1752B0F3-8D25-4157-AEA4-740BACC9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69" y="1448665"/>
            <a:ext cx="1387932" cy="1011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8AFE9F4-4401-4A96-8073-5B74B90B36E4}"/>
              </a:ext>
            </a:extLst>
          </p:cNvPr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49" y="1447801"/>
            <a:ext cx="1478452" cy="1022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FD0C344-90DE-4801-82AA-9F4EF3391724}"/>
              </a:ext>
            </a:extLst>
          </p:cNvPr>
          <p:cNvSpPr/>
          <p:nvPr/>
        </p:nvSpPr>
        <p:spPr>
          <a:xfrm rot="5400000">
            <a:off x="612775" y="3414713"/>
            <a:ext cx="1311275" cy="1527175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62AEFC-4C61-4EC2-9968-D7624DE70D04}"/>
              </a:ext>
            </a:extLst>
          </p:cNvPr>
          <p:cNvSpPr/>
          <p:nvPr/>
        </p:nvSpPr>
        <p:spPr>
          <a:xfrm rot="5400000">
            <a:off x="2234407" y="3415506"/>
            <a:ext cx="1312862" cy="1514475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FB75552-9AEE-4CAC-B383-34E8205D8691}"/>
              </a:ext>
            </a:extLst>
          </p:cNvPr>
          <p:cNvSpPr/>
          <p:nvPr/>
        </p:nvSpPr>
        <p:spPr>
          <a:xfrm rot="5400000">
            <a:off x="3818731" y="3463132"/>
            <a:ext cx="1311275" cy="1430338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9A8C1C3-C16F-41C0-ACDC-20EA261B8F87}"/>
              </a:ext>
            </a:extLst>
          </p:cNvPr>
          <p:cNvSpPr/>
          <p:nvPr/>
        </p:nvSpPr>
        <p:spPr>
          <a:xfrm rot="5400000">
            <a:off x="5424488" y="3414713"/>
            <a:ext cx="1311275" cy="1527175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DA7AD2A-5586-4834-B680-771FFC0FBE5C}"/>
              </a:ext>
            </a:extLst>
          </p:cNvPr>
          <p:cNvSpPr/>
          <p:nvPr/>
        </p:nvSpPr>
        <p:spPr>
          <a:xfrm rot="5400000">
            <a:off x="7023894" y="3471069"/>
            <a:ext cx="1311275" cy="1414463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1C930FB-95FC-40F9-9202-1B06F2DAAB96}"/>
              </a:ext>
            </a:extLst>
          </p:cNvPr>
          <p:cNvSpPr/>
          <p:nvPr/>
        </p:nvSpPr>
        <p:spPr>
          <a:xfrm rot="5400000">
            <a:off x="8563769" y="3453607"/>
            <a:ext cx="1311275" cy="1449387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21200B2-C2AC-4CF7-BE25-4F018B5D70C4}"/>
              </a:ext>
            </a:extLst>
          </p:cNvPr>
          <p:cNvSpPr/>
          <p:nvPr/>
        </p:nvSpPr>
        <p:spPr>
          <a:xfrm rot="5400000">
            <a:off x="10175875" y="3414713"/>
            <a:ext cx="1311275" cy="1527175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51228" name="TextBox 13">
            <a:extLst>
              <a:ext uri="{FF2B5EF4-FFF2-40B4-BE49-F238E27FC236}">
                <a16:creationId xmlns:a16="http://schemas.microsoft.com/office/drawing/2014/main" id="{51F0606E-8046-4AF3-8EBB-3923E624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3476625"/>
            <a:ext cx="1444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IT Help Desk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Monitoring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Management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24/7/365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On site response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Remote Support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Backup &amp; Recovery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Endpoint Protection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Move Add Change</a:t>
            </a:r>
          </a:p>
        </p:txBody>
      </p:sp>
      <p:sp>
        <p:nvSpPr>
          <p:cNvPr id="51229" name="TextBox 33">
            <a:extLst>
              <a:ext uri="{FF2B5EF4-FFF2-40B4-BE49-F238E27FC236}">
                <a16:creationId xmlns:a16="http://schemas.microsoft.com/office/drawing/2014/main" id="{6C8BFC22-9A9F-4008-8C48-229D99C67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8525" y="3476625"/>
            <a:ext cx="1444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Document </a:t>
            </a:r>
            <a:r>
              <a:rPr lang="en-US" altLang="en-US" sz="900" dirty="0" err="1">
                <a:latin typeface="Lucida Grande" charset="0"/>
              </a:rPr>
              <a:t>Mgmt</a:t>
            </a:r>
            <a:endParaRPr lang="en-US" altLang="en-US" sz="900" dirty="0">
              <a:latin typeface="Lucida Grande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SharePoint Solutions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Scan Capture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Records </a:t>
            </a:r>
            <a:r>
              <a:rPr lang="en-US" altLang="en-US" sz="900" dirty="0" err="1">
                <a:latin typeface="Lucida Grande" charset="0"/>
              </a:rPr>
              <a:t>Mgmt</a:t>
            </a:r>
            <a:endParaRPr lang="en-US" altLang="en-US" sz="900" dirty="0">
              <a:latin typeface="Lucida Grande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Workflow, BPM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Cost Recovery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Print Management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Mobile Printing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 dirty="0">
                <a:latin typeface="Lucida Grande" charset="0"/>
              </a:rPr>
              <a:t>File Conversion</a:t>
            </a:r>
          </a:p>
        </p:txBody>
      </p:sp>
      <p:sp>
        <p:nvSpPr>
          <p:cNvPr id="51230" name="TextBox 34">
            <a:extLst>
              <a:ext uri="{FF2B5EF4-FFF2-40B4-BE49-F238E27FC236}">
                <a16:creationId xmlns:a16="http://schemas.microsoft.com/office/drawing/2014/main" id="{BDE419CE-4756-412B-BA87-FB9C7C5F9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3476625"/>
            <a:ext cx="1444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IT Assessments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Physical-to-Virtual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Virtual Desktop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Optimization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Private Cloud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Network Planning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Capacity Planning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Exchange Upgrade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Office 365</a:t>
            </a:r>
          </a:p>
        </p:txBody>
      </p:sp>
      <p:sp>
        <p:nvSpPr>
          <p:cNvPr id="51231" name="TextBox 35">
            <a:extLst>
              <a:ext uri="{FF2B5EF4-FFF2-40B4-BE49-F238E27FC236}">
                <a16:creationId xmlns:a16="http://schemas.microsoft.com/office/drawing/2014/main" id="{F29D4052-AB79-4E69-962C-23AB45202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3476625"/>
            <a:ext cx="1444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Voice over IP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Hosted Telephony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Contact Centers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Video Conference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Unified Messaging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Interactive Apps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Digital Signage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Captivation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Mobility BYOD</a:t>
            </a:r>
          </a:p>
        </p:txBody>
      </p:sp>
      <p:sp>
        <p:nvSpPr>
          <p:cNvPr id="51232" name="TextBox 36">
            <a:extLst>
              <a:ext uri="{FF2B5EF4-FFF2-40B4-BE49-F238E27FC236}">
                <a16:creationId xmlns:a16="http://schemas.microsoft.com/office/drawing/2014/main" id="{6C90A265-2941-4B50-8ECB-8DE20FA00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8175" y="3476625"/>
            <a:ext cx="1444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Security Review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Vulnerability Tests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SOC Monitoring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Firewall Install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Asset Protection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Compliance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Backup &amp; Recovery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Endpoint Protection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E-mail security</a:t>
            </a:r>
          </a:p>
        </p:txBody>
      </p:sp>
      <p:sp>
        <p:nvSpPr>
          <p:cNvPr id="51233" name="TextBox 37">
            <a:extLst>
              <a:ext uri="{FF2B5EF4-FFF2-40B4-BE49-F238E27FC236}">
                <a16:creationId xmlns:a16="http://schemas.microsoft.com/office/drawing/2014/main" id="{C11FEA26-DD86-41FE-8BEA-BEBF696E9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7888" y="3462338"/>
            <a:ext cx="144621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Solution Design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Software Installation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Network Upgrades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Data Migration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Capacity Planning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Server Assessments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Storage Upgrades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SharePoint Services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ECM Deployment</a:t>
            </a:r>
          </a:p>
        </p:txBody>
      </p:sp>
      <p:sp>
        <p:nvSpPr>
          <p:cNvPr id="51234" name="TextBox 38">
            <a:extLst>
              <a:ext uri="{FF2B5EF4-FFF2-40B4-BE49-F238E27FC236}">
                <a16:creationId xmlns:a16="http://schemas.microsoft.com/office/drawing/2014/main" id="{DB08CFF6-00CD-4C8B-B5A5-4E1CD8BB3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9200" y="3462338"/>
            <a:ext cx="14446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73025" indent="-73025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Field Break Fix Svcs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Device Configuration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Procurement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Staff Augmentation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FlexServ Support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Custom Engineering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Service Desk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OEM Manufacturing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900">
                <a:latin typeface="Lucida Grande" charset="0"/>
              </a:rPr>
              <a:t>Wiring  Build outs</a:t>
            </a:r>
          </a:p>
        </p:txBody>
      </p:sp>
      <p:sp>
        <p:nvSpPr>
          <p:cNvPr id="51235" name="TextBox 14">
            <a:extLst>
              <a:ext uri="{FF2B5EF4-FFF2-40B4-BE49-F238E27FC236}">
                <a16:creationId xmlns:a16="http://schemas.microsoft.com/office/drawing/2014/main" id="{0F8935EE-B216-4AD8-A163-9C87888BA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8" y="3200400"/>
            <a:ext cx="24415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Lucida Grande" charset="0"/>
              </a:rPr>
              <a:t>Solutions and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11975-AF9F-C9A8-3489-B041E83285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400" y="5000625"/>
            <a:ext cx="4224322" cy="171455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F200C4B-06E5-47C7-8E1F-4C1F6F1FD649}"/>
              </a:ext>
            </a:extLst>
          </p:cNvPr>
          <p:cNvSpPr/>
          <p:nvPr/>
        </p:nvSpPr>
        <p:spPr>
          <a:xfrm>
            <a:off x="711200" y="1382713"/>
            <a:ext cx="10769600" cy="1817687"/>
          </a:xfrm>
          <a:prstGeom prst="roundRect">
            <a:avLst>
              <a:gd name="adj" fmla="val 90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3770EA-00FA-464C-96B4-87F2F9FA8C73}"/>
              </a:ext>
            </a:extLst>
          </p:cNvPr>
          <p:cNvSpPr/>
          <p:nvPr/>
        </p:nvSpPr>
        <p:spPr>
          <a:xfrm>
            <a:off x="711200" y="3270250"/>
            <a:ext cx="10769600" cy="1519238"/>
          </a:xfrm>
          <a:prstGeom prst="roundRect">
            <a:avLst>
              <a:gd name="adj" fmla="val 9044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65000"/>
                  <a:alpha val="6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90F99-523A-4E9F-9718-1F8127AA5346}"/>
              </a:ext>
            </a:extLst>
          </p:cNvPr>
          <p:cNvSpPr txBox="1"/>
          <p:nvPr/>
        </p:nvSpPr>
        <p:spPr>
          <a:xfrm>
            <a:off x="2266951" y="461596"/>
            <a:ext cx="74510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+mj-lt"/>
                <a:ea typeface="ＭＳ Ｐゴシック" pitchFamily="34" charset="-128"/>
              </a:rPr>
              <a:t>Nouvatech Client Engagement Method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AB0F173-88AE-4F7F-B473-BFDEBE56CC6C}"/>
              </a:ext>
            </a:extLst>
          </p:cNvPr>
          <p:cNvSpPr/>
          <p:nvPr/>
        </p:nvSpPr>
        <p:spPr>
          <a:xfrm>
            <a:off x="1573731" y="4237012"/>
            <a:ext cx="9013468" cy="551920"/>
          </a:xfrm>
          <a:prstGeom prst="rightArrow">
            <a:avLst>
              <a:gd name="adj1" fmla="val 50000"/>
              <a:gd name="adj2" fmla="val 62081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9000">
                <a:schemeClr val="accent1">
                  <a:lumMod val="40000"/>
                  <a:lumOff val="60000"/>
                </a:schemeClr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/>
                </a:solidFill>
              </a:rPr>
              <a:t>Engagement Steps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5286750-D935-4F8B-AA8C-25AC9773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29" y="3369401"/>
            <a:ext cx="1426020" cy="886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CC8312-B24F-4638-85B5-1E0E22C5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29" y="3369401"/>
            <a:ext cx="1354580" cy="886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D9F3C350-4631-4B7A-94E4-FC2A8FA5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56" y="3378925"/>
            <a:ext cx="1418352" cy="877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35A15-8D41-4DDA-9B4B-FD2718D32531}"/>
              </a:ext>
            </a:extLst>
          </p:cNvPr>
          <p:cNvSpPr txBox="1"/>
          <p:nvPr/>
        </p:nvSpPr>
        <p:spPr>
          <a:xfrm>
            <a:off x="2525713" y="3597275"/>
            <a:ext cx="1012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Assess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D0962-E351-4A55-BBC3-068B90112007}"/>
              </a:ext>
            </a:extLst>
          </p:cNvPr>
          <p:cNvSpPr txBox="1"/>
          <p:nvPr/>
        </p:nvSpPr>
        <p:spPr>
          <a:xfrm>
            <a:off x="6956425" y="3597275"/>
            <a:ext cx="9858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Deploy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9728486-8E34-46C8-8C83-4BCE3707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4" y="3369401"/>
            <a:ext cx="1339452" cy="886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BCFB694-16DC-45D9-A0FF-EDE7495E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91" y="3363492"/>
            <a:ext cx="1320800" cy="898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6C7CE-C9AF-4223-978B-F2221F9DE24A}"/>
              </a:ext>
            </a:extLst>
          </p:cNvPr>
          <p:cNvSpPr txBox="1"/>
          <p:nvPr/>
        </p:nvSpPr>
        <p:spPr>
          <a:xfrm>
            <a:off x="3984625" y="3444875"/>
            <a:ext cx="11271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Design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Develop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A7062-E9AF-4899-8CF0-652DD982E93F}"/>
              </a:ext>
            </a:extLst>
          </p:cNvPr>
          <p:cNvSpPr txBox="1"/>
          <p:nvPr/>
        </p:nvSpPr>
        <p:spPr>
          <a:xfrm>
            <a:off x="842963" y="3597275"/>
            <a:ext cx="11842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Discover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2616C-834A-4EB5-A3EF-100286603FAB}"/>
              </a:ext>
            </a:extLst>
          </p:cNvPr>
          <p:cNvSpPr txBox="1"/>
          <p:nvPr/>
        </p:nvSpPr>
        <p:spPr>
          <a:xfrm>
            <a:off x="5380038" y="3598863"/>
            <a:ext cx="1139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Propose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5093144-1442-49DF-B1C6-B1BE777E0374}"/>
              </a:ext>
            </a:extLst>
          </p:cNvPr>
          <p:cNvSpPr/>
          <p:nvPr/>
        </p:nvSpPr>
        <p:spPr>
          <a:xfrm>
            <a:off x="842963" y="1695450"/>
            <a:ext cx="5781675" cy="2095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Solution Specialist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0E73304-07A6-4221-AC88-3A9CE1EF3A8E}"/>
              </a:ext>
            </a:extLst>
          </p:cNvPr>
          <p:cNvSpPr/>
          <p:nvPr/>
        </p:nvSpPr>
        <p:spPr>
          <a:xfrm>
            <a:off x="2381250" y="2000250"/>
            <a:ext cx="5081588" cy="2095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 Sales Analyst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9FFFE56-996F-457E-8E07-91C59A71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273" y="3373630"/>
            <a:ext cx="1407468" cy="877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67EA38C-2C1C-43B6-A888-5DB156E851B8}"/>
              </a:ext>
            </a:extLst>
          </p:cNvPr>
          <p:cNvSpPr/>
          <p:nvPr/>
        </p:nvSpPr>
        <p:spPr>
          <a:xfrm>
            <a:off x="4395788" y="2305050"/>
            <a:ext cx="4333875" cy="2095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Management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31EFF73-33B0-4CC0-911C-540D07D7B3F7}"/>
              </a:ext>
            </a:extLst>
          </p:cNvPr>
          <p:cNvSpPr/>
          <p:nvPr/>
        </p:nvSpPr>
        <p:spPr>
          <a:xfrm>
            <a:off x="6684963" y="2609850"/>
            <a:ext cx="3424237" cy="2095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Delivery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21EA57-8390-48DA-BBA9-4F5FD16513F7}"/>
              </a:ext>
            </a:extLst>
          </p:cNvPr>
          <p:cNvSpPr txBox="1"/>
          <p:nvPr/>
        </p:nvSpPr>
        <p:spPr>
          <a:xfrm>
            <a:off x="711200" y="1371600"/>
            <a:ext cx="107696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Organizational Teams &amp; Objectives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1AE42F7-62C8-434D-A49C-BDB4C2C1589F}"/>
              </a:ext>
            </a:extLst>
          </p:cNvPr>
          <p:cNvSpPr/>
          <p:nvPr/>
        </p:nvSpPr>
        <p:spPr>
          <a:xfrm>
            <a:off x="9855200" y="3363913"/>
            <a:ext cx="1408113" cy="866775"/>
          </a:xfrm>
          <a:prstGeom prst="roundRect">
            <a:avLst>
              <a:gd name="adj" fmla="val 8982"/>
            </a:avLst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4509C-FA26-4331-8C4C-16657783FB27}"/>
              </a:ext>
            </a:extLst>
          </p:cNvPr>
          <p:cNvSpPr txBox="1"/>
          <p:nvPr/>
        </p:nvSpPr>
        <p:spPr>
          <a:xfrm>
            <a:off x="9993313" y="3597275"/>
            <a:ext cx="10810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Support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102440F-CEFB-4579-B5F5-1FEDEABD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10" y="3387485"/>
            <a:ext cx="1441791" cy="874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C2B96-0B9A-489F-A2D7-23B579078812}"/>
              </a:ext>
            </a:extLst>
          </p:cNvPr>
          <p:cNvSpPr txBox="1"/>
          <p:nvPr/>
        </p:nvSpPr>
        <p:spPr>
          <a:xfrm>
            <a:off x="8467725" y="3598863"/>
            <a:ext cx="10937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 pitchFamily="2" charset="0"/>
                <a:ea typeface="ＭＳ Ｐゴシック" pitchFamily="34" charset="-128"/>
              </a:rPr>
              <a:t>Validate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879FDE2-0312-455C-AC79-92E623A6F724}"/>
              </a:ext>
            </a:extLst>
          </p:cNvPr>
          <p:cNvSpPr/>
          <p:nvPr/>
        </p:nvSpPr>
        <p:spPr>
          <a:xfrm>
            <a:off x="9097963" y="2895600"/>
            <a:ext cx="2179637" cy="2508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Desk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39FE0401-F325-4F3D-97D4-F256A1F95E34}"/>
              </a:ext>
            </a:extLst>
          </p:cNvPr>
          <p:cNvSpPr/>
          <p:nvPr/>
        </p:nvSpPr>
        <p:spPr>
          <a:xfrm>
            <a:off x="914400" y="1981200"/>
            <a:ext cx="1219200" cy="11652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Qualify &amp; Determine Criteria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0D7B0AD-8B0B-42D7-8CBD-AFC836B06BE3}"/>
              </a:ext>
            </a:extLst>
          </p:cNvPr>
          <p:cNvSpPr/>
          <p:nvPr/>
        </p:nvSpPr>
        <p:spPr>
          <a:xfrm>
            <a:off x="2454275" y="2292350"/>
            <a:ext cx="1219200" cy="85407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Gather Data Prepare &amp; Deliver Assessment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54A095-DAF3-4F86-B505-D877874A2A06}"/>
              </a:ext>
            </a:extLst>
          </p:cNvPr>
          <p:cNvSpPr/>
          <p:nvPr/>
        </p:nvSpPr>
        <p:spPr>
          <a:xfrm>
            <a:off x="3854450" y="2609850"/>
            <a:ext cx="1219200" cy="53657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Solution Hypothesis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43B95CC-C733-4436-8E74-FA35941967D5}"/>
              </a:ext>
            </a:extLst>
          </p:cNvPr>
          <p:cNvSpPr/>
          <p:nvPr/>
        </p:nvSpPr>
        <p:spPr>
          <a:xfrm>
            <a:off x="5332413" y="2609850"/>
            <a:ext cx="1219200" cy="53657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Present Solution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DAED727-4B60-4A38-9304-BEF650FE8940}"/>
              </a:ext>
            </a:extLst>
          </p:cNvPr>
          <p:cNvSpPr/>
          <p:nvPr/>
        </p:nvSpPr>
        <p:spPr>
          <a:xfrm>
            <a:off x="6838950" y="2895600"/>
            <a:ext cx="1219200" cy="2508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Execute SOW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1DBFC68-6BA7-4C81-AAFD-DF1ED375D5F3}"/>
              </a:ext>
            </a:extLst>
          </p:cNvPr>
          <p:cNvSpPr/>
          <p:nvPr/>
        </p:nvSpPr>
        <p:spPr>
          <a:xfrm>
            <a:off x="8331200" y="2895600"/>
            <a:ext cx="1219200" cy="2508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Completion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376E6C8-9A51-45A4-BF4B-E2AD0D89E98A}"/>
              </a:ext>
            </a:extLst>
          </p:cNvPr>
          <p:cNvSpPr/>
          <p:nvPr/>
        </p:nvSpPr>
        <p:spPr>
          <a:xfrm>
            <a:off x="777875" y="4880461"/>
            <a:ext cx="10769600" cy="1600200"/>
          </a:xfrm>
          <a:prstGeom prst="roundRect">
            <a:avLst>
              <a:gd name="adj" fmla="val 9311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65000"/>
                  <a:alpha val="53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8378F68-15FB-4C69-9ADF-475F906073ED}"/>
              </a:ext>
            </a:extLst>
          </p:cNvPr>
          <p:cNvSpPr/>
          <p:nvPr/>
        </p:nvSpPr>
        <p:spPr>
          <a:xfrm>
            <a:off x="900113" y="5181600"/>
            <a:ext cx="1339850" cy="1252538"/>
          </a:xfrm>
          <a:prstGeom prst="roundRect">
            <a:avLst>
              <a:gd name="adj" fmla="val 95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285" name="TextBox 65">
            <a:extLst>
              <a:ext uri="{FF2B5EF4-FFF2-40B4-BE49-F238E27FC236}">
                <a16:creationId xmlns:a16="http://schemas.microsoft.com/office/drawing/2014/main" id="{8F2F5C36-8C9A-49CE-866B-C064AD26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888" y="4876800"/>
            <a:ext cx="2216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Lucida Grande" charset="0"/>
              </a:rPr>
              <a:t>Best Practice Output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13A9EC5-F9E4-488D-AA53-9A615B1285D0}"/>
              </a:ext>
            </a:extLst>
          </p:cNvPr>
          <p:cNvSpPr/>
          <p:nvPr/>
        </p:nvSpPr>
        <p:spPr>
          <a:xfrm>
            <a:off x="3200400" y="5183840"/>
            <a:ext cx="1339850" cy="1252538"/>
          </a:xfrm>
          <a:prstGeom prst="roundRect">
            <a:avLst>
              <a:gd name="adj" fmla="val 9500"/>
            </a:avLst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3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53287" name="TextBox 94">
            <a:extLst>
              <a:ext uri="{FF2B5EF4-FFF2-40B4-BE49-F238E27FC236}">
                <a16:creationId xmlns:a16="http://schemas.microsoft.com/office/drawing/2014/main" id="{3E097CDF-AD0C-45F5-BF94-883443AA0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5217178"/>
            <a:ext cx="1228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114300" indent="-1143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SOW Outline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Preliminary Costs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Team Staffing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Engage Partners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Build Solution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Demonstration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Gather Feedback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Project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Validate Reqmnts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8A22AD57-2671-4D9E-BF3C-203E3FF1FF64}"/>
              </a:ext>
            </a:extLst>
          </p:cNvPr>
          <p:cNvSpPr/>
          <p:nvPr/>
        </p:nvSpPr>
        <p:spPr>
          <a:xfrm>
            <a:off x="4705350" y="5183840"/>
            <a:ext cx="1339850" cy="1252538"/>
          </a:xfrm>
          <a:prstGeom prst="roundRect">
            <a:avLst>
              <a:gd name="adj" fmla="val 9500"/>
            </a:avLst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3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53289" name="TextBox 96">
            <a:extLst>
              <a:ext uri="{FF2B5EF4-FFF2-40B4-BE49-F238E27FC236}">
                <a16:creationId xmlns:a16="http://schemas.microsoft.com/office/drawing/2014/main" id="{00799F13-681C-4737-ACDE-A07A7677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275" y="5217178"/>
            <a:ext cx="1230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114300" indent="-1143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Solution Design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Project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Project Costs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Solution Costs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Services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Transition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Onboarding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Gain Commitment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Proof of Concept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5A19CE-A5CC-41B9-BE01-1EDC2DF75A04}"/>
              </a:ext>
            </a:extLst>
          </p:cNvPr>
          <p:cNvSpPr/>
          <p:nvPr/>
        </p:nvSpPr>
        <p:spPr>
          <a:xfrm>
            <a:off x="6229350" y="5175903"/>
            <a:ext cx="1339850" cy="1252537"/>
          </a:xfrm>
          <a:prstGeom prst="roundRect">
            <a:avLst>
              <a:gd name="adj" fmla="val 9500"/>
            </a:avLst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3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53291" name="TextBox 98">
            <a:extLst>
              <a:ext uri="{FF2B5EF4-FFF2-40B4-BE49-F238E27FC236}">
                <a16:creationId xmlns:a16="http://schemas.microsoft.com/office/drawing/2014/main" id="{6F837200-034D-42D2-A458-3BA59E373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10828"/>
            <a:ext cx="12303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114300" indent="-1143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Formal kick off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Commit Resources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Manage Project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Checkpoint mtgs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Installation, Integration, Migration steps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Change Control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Test and cut over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51CF9232-8492-425E-B3D4-2486AB2784D7}"/>
              </a:ext>
            </a:extLst>
          </p:cNvPr>
          <p:cNvSpPr/>
          <p:nvPr/>
        </p:nvSpPr>
        <p:spPr>
          <a:xfrm>
            <a:off x="7753350" y="5183840"/>
            <a:ext cx="1339850" cy="1252538"/>
          </a:xfrm>
          <a:prstGeom prst="roundRect">
            <a:avLst>
              <a:gd name="adj" fmla="val 9500"/>
            </a:avLst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3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53293" name="TextBox 100">
            <a:extLst>
              <a:ext uri="{FF2B5EF4-FFF2-40B4-BE49-F238E27FC236}">
                <a16:creationId xmlns:a16="http://schemas.microsoft.com/office/drawing/2014/main" id="{E255F454-4D90-4A33-B972-9A0355048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5217178"/>
            <a:ext cx="1230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114300" indent="-1143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Go live readiness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Complete training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Knowledge trnsfr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Status reporting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Quarterly reviews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Compliance audit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Satisfaction Survey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Project sign off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Complete billing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EDB6CE24-487D-45C2-8CEA-C09E55B36EB7}"/>
              </a:ext>
            </a:extLst>
          </p:cNvPr>
          <p:cNvSpPr/>
          <p:nvPr/>
        </p:nvSpPr>
        <p:spPr>
          <a:xfrm>
            <a:off x="9277350" y="5183840"/>
            <a:ext cx="1339850" cy="1252538"/>
          </a:xfrm>
          <a:prstGeom prst="roundRect">
            <a:avLst>
              <a:gd name="adj" fmla="val 9500"/>
            </a:avLst>
          </a:prstGeom>
          <a:gradFill>
            <a:gsLst>
              <a:gs pos="0">
                <a:schemeClr val="tx1"/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75000"/>
                  <a:lumOff val="25000"/>
                  <a:alpha val="3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53295" name="TextBox 102">
            <a:extLst>
              <a:ext uri="{FF2B5EF4-FFF2-40B4-BE49-F238E27FC236}">
                <a16:creationId xmlns:a16="http://schemas.microsoft.com/office/drawing/2014/main" id="{EB7B2BBE-1F9F-48FD-ADE5-1FF71D4FA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2275" y="5217178"/>
            <a:ext cx="1228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marL="114300" indent="-1143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Help desk hand off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Review SLA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Policy &amp; Procedure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Brief call center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Prepare TiNA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Post project review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Client review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en-US" sz="800">
                <a:solidFill>
                  <a:schemeClr val="bg1"/>
                </a:solidFill>
                <a:latin typeface="Lucida Grande" charset="0"/>
              </a:rPr>
              <a:t>Introduce new technology</a:t>
            </a:r>
          </a:p>
        </p:txBody>
      </p:sp>
      <p:grpSp>
        <p:nvGrpSpPr>
          <p:cNvPr id="53296" name="Group 13">
            <a:extLst>
              <a:ext uri="{FF2B5EF4-FFF2-40B4-BE49-F238E27FC236}">
                <a16:creationId xmlns:a16="http://schemas.microsoft.com/office/drawing/2014/main" id="{FB8EE0FB-01C4-43A8-AB3D-C79207D3F46F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5175903"/>
            <a:ext cx="1341438" cy="1257300"/>
            <a:chOff x="1812925" y="5174084"/>
            <a:chExt cx="1006475" cy="1256879"/>
          </a:xfrm>
        </p:grpSpPr>
        <p:pic>
          <p:nvPicPr>
            <p:cNvPr id="53297" name="Picture 2">
              <a:extLst>
                <a:ext uri="{FF2B5EF4-FFF2-40B4-BE49-F238E27FC236}">
                  <a16:creationId xmlns:a16="http://schemas.microsoft.com/office/drawing/2014/main" id="{1A86FD16-4FFD-4F11-9157-D62795726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925" y="5175250"/>
              <a:ext cx="1006475" cy="1255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298" name="TextBox 92">
              <a:extLst>
                <a:ext uri="{FF2B5EF4-FFF2-40B4-BE49-F238E27FC236}">
                  <a16:creationId xmlns:a16="http://schemas.microsoft.com/office/drawing/2014/main" id="{C9F8B182-BBAF-4F5C-BE42-77904A509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9719" y="5174084"/>
              <a:ext cx="921787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marL="114300" indent="-114300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Advanced App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Walk through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Stakeholder Discussions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Assumptions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Requirements Analysis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Dependencies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800" dirty="0">
                  <a:solidFill>
                    <a:schemeClr val="bg1"/>
                  </a:solidFill>
                  <a:latin typeface="Lucida Grande" charset="0"/>
                </a:rPr>
                <a:t>Current Costs</a:t>
              </a:r>
            </a:p>
          </p:txBody>
        </p:sp>
      </p:grp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E81AADD-AD69-4780-8B0A-7C6FCC64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3600" dirty="0"/>
              <a:t>Managed Services – 3 Packages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DBCAA-530B-4211-A079-051A0A5CD310}"/>
              </a:ext>
            </a:extLst>
          </p:cNvPr>
          <p:cNvSpPr/>
          <p:nvPr/>
        </p:nvSpPr>
        <p:spPr>
          <a:xfrm>
            <a:off x="427038" y="1676400"/>
            <a:ext cx="11337925" cy="984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SILVER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Includes unlimited remote support for users. This package is perfect for clients who are looking for a full-service remote support organization, but do not require on-site support.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FA673-B4DF-4ABC-81AA-063E07D39C70}"/>
              </a:ext>
            </a:extLst>
          </p:cNvPr>
          <p:cNvSpPr/>
          <p:nvPr/>
        </p:nvSpPr>
        <p:spPr>
          <a:xfrm>
            <a:off x="427038" y="2855913"/>
            <a:ext cx="11337925" cy="984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GOLD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Includes unlimited remote support and onsite support during business hours. This is appropriate for most clients who want a simple, turn-key outsourced IT department.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E13D1-8ABC-4D04-B2DF-BBE742D88B7B}"/>
              </a:ext>
            </a:extLst>
          </p:cNvPr>
          <p:cNvSpPr/>
          <p:nvPr/>
        </p:nvSpPr>
        <p:spPr>
          <a:xfrm>
            <a:off x="427038" y="4037013"/>
            <a:ext cx="11337925" cy="1565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PLATINUM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Includes unlimited remote and on-site support.  After-hours emergency support for critical systems is included as is encryption software licensing and management. This package is perfect for mission-critical, high-security or regulated environments where IT mishap could have serious consequence. </a:t>
            </a:r>
          </a:p>
        </p:txBody>
      </p: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E006F124-975E-4C2E-89D5-4D44F99459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Managed Services – 3 Packages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9F76C6-3635-4AA3-831F-6D3E0A09E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44291"/>
              </p:ext>
            </p:extLst>
          </p:nvPr>
        </p:nvGraphicFramePr>
        <p:xfrm>
          <a:off x="1447800" y="1524000"/>
          <a:ext cx="9045576" cy="3855978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6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1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5" marR="91445" marT="45723" marB="45723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/>
                        <a:t>SILVER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GOLD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PLATINUM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3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Support 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Unlimited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Remote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Unlimited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Remote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8-5 Onsite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Unlimited Remote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8-5 Onsite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Emergency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Onsite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 Turn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Encryption SW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Network Operations Center</a:t>
                      </a:r>
                    </a:p>
                    <a:p>
                      <a:pPr algn="ctr"/>
                      <a:r>
                        <a:rPr lang="en-US" sz="1800" dirty="0"/>
                        <a:t>(NOC)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Monitoring &amp;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Alerting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System Mgt.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Monitoring &amp;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Alerting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System Mgt.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Monitoring &amp;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Alerting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 System Mgt.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Remediation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Technology Consulting (vCIO)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CIO Meeting / Qtr.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CIO Meeting / Qtr.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CIO Meeting / Qtr.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Project Services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Cloud</a:t>
                      </a:r>
                      <a:r>
                        <a:rPr lang="en-US" sz="1800" baseline="0" dirty="0"/>
                        <a:t> Services</a:t>
                      </a:r>
                      <a:endParaRPr lang="en-US" sz="1800" dirty="0"/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 marL="91445" marR="91445" marT="45723" marB="4572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>
            <a:extLst>
              <a:ext uri="{FF2B5EF4-FFF2-40B4-BE49-F238E27FC236}">
                <a16:creationId xmlns:a16="http://schemas.microsoft.com/office/drawing/2014/main" id="{37B0B433-A4E4-456F-A240-191A6D2A1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Outsourced IT Delivery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312861D-1EEB-449A-99A4-421D793E6D9C}"/>
              </a:ext>
            </a:extLst>
          </p:cNvPr>
          <p:cNvGraphicFramePr/>
          <p:nvPr/>
        </p:nvGraphicFramePr>
        <p:xfrm>
          <a:off x="3352800" y="1905000"/>
          <a:ext cx="6045200" cy="3997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9397" name="Group 7">
            <a:extLst>
              <a:ext uri="{FF2B5EF4-FFF2-40B4-BE49-F238E27FC236}">
                <a16:creationId xmlns:a16="http://schemas.microsoft.com/office/drawing/2014/main" id="{04E51E96-CB83-4BA8-A04F-6D98AEE488AD}"/>
              </a:ext>
            </a:extLst>
          </p:cNvPr>
          <p:cNvGrpSpPr>
            <a:grpSpLocks/>
          </p:cNvGrpSpPr>
          <p:nvPr/>
        </p:nvGrpSpPr>
        <p:grpSpPr bwMode="auto">
          <a:xfrm>
            <a:off x="6115050" y="2100263"/>
            <a:ext cx="4395788" cy="1685925"/>
            <a:chOff x="1267873" y="3031547"/>
            <a:chExt cx="4426527" cy="168679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10FAC3-2363-4253-8911-0C0C79769974}"/>
                </a:ext>
              </a:extLst>
            </p:cNvPr>
            <p:cNvSpPr/>
            <p:nvPr/>
          </p:nvSpPr>
          <p:spPr>
            <a:xfrm>
              <a:off x="1267873" y="3218968"/>
              <a:ext cx="4426527" cy="1499372"/>
            </a:xfrm>
            <a:custGeom>
              <a:avLst/>
              <a:gdLst>
                <a:gd name="connsiteX0" fmla="*/ 0 w 4426527"/>
                <a:gd name="connsiteY0" fmla="*/ 0 h 1499400"/>
                <a:gd name="connsiteX1" fmla="*/ 4426527 w 4426527"/>
                <a:gd name="connsiteY1" fmla="*/ 0 h 1499400"/>
                <a:gd name="connsiteX2" fmla="*/ 4426527 w 4426527"/>
                <a:gd name="connsiteY2" fmla="*/ 1499400 h 1499400"/>
                <a:gd name="connsiteX3" fmla="*/ 0 w 4426527"/>
                <a:gd name="connsiteY3" fmla="*/ 1499400 h 1499400"/>
                <a:gd name="connsiteX4" fmla="*/ 0 w 4426527"/>
                <a:gd name="connsiteY4" fmla="*/ 0 h 149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6527" h="1499400">
                  <a:moveTo>
                    <a:pt x="0" y="0"/>
                  </a:moveTo>
                  <a:lnTo>
                    <a:pt x="4426527" y="0"/>
                  </a:lnTo>
                  <a:lnTo>
                    <a:pt x="4426527" y="1499400"/>
                  </a:lnTo>
                  <a:lnTo>
                    <a:pt x="0" y="1499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43548" tIns="291592" rIns="343548" bIns="99568" spcCol="1270"/>
            <a:lstStyle/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Business Impact of Technology</a:t>
              </a:r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Technology Summary</a:t>
              </a:r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Design Desk</a:t>
              </a:r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Budget Planning</a:t>
              </a:r>
              <a:endParaRPr lang="en-US" sz="1400" b="1" dirty="0"/>
            </a:p>
            <a:p>
              <a:pPr marL="0" lvl="1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endParaRPr lang="en-US" sz="1400" dirty="0"/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dirty="0"/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b="1" dirty="0"/>
            </a:p>
            <a:p>
              <a:pPr marL="114300" lvl="1" indent="-114300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519EE1-96D3-47CD-9BB9-9E21F8B7771F}"/>
                </a:ext>
              </a:extLst>
            </p:cNvPr>
            <p:cNvSpPr/>
            <p:nvPr/>
          </p:nvSpPr>
          <p:spPr>
            <a:xfrm>
              <a:off x="1462902" y="3031547"/>
              <a:ext cx="3622430" cy="412963"/>
            </a:xfrm>
            <a:custGeom>
              <a:avLst/>
              <a:gdLst>
                <a:gd name="connsiteX0" fmla="*/ 0 w 3098568"/>
                <a:gd name="connsiteY0" fmla="*/ 68881 h 413280"/>
                <a:gd name="connsiteX1" fmla="*/ 68881 w 3098568"/>
                <a:gd name="connsiteY1" fmla="*/ 0 h 413280"/>
                <a:gd name="connsiteX2" fmla="*/ 3029687 w 3098568"/>
                <a:gd name="connsiteY2" fmla="*/ 0 h 413280"/>
                <a:gd name="connsiteX3" fmla="*/ 3098568 w 3098568"/>
                <a:gd name="connsiteY3" fmla="*/ 68881 h 413280"/>
                <a:gd name="connsiteX4" fmla="*/ 3098568 w 3098568"/>
                <a:gd name="connsiteY4" fmla="*/ 344399 h 413280"/>
                <a:gd name="connsiteX5" fmla="*/ 3029687 w 3098568"/>
                <a:gd name="connsiteY5" fmla="*/ 413280 h 413280"/>
                <a:gd name="connsiteX6" fmla="*/ 68881 w 3098568"/>
                <a:gd name="connsiteY6" fmla="*/ 413280 h 413280"/>
                <a:gd name="connsiteX7" fmla="*/ 0 w 3098568"/>
                <a:gd name="connsiteY7" fmla="*/ 344399 h 413280"/>
                <a:gd name="connsiteX8" fmla="*/ 0 w 3098568"/>
                <a:gd name="connsiteY8" fmla="*/ 68881 h 4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68" h="413280">
                  <a:moveTo>
                    <a:pt x="0" y="68881"/>
                  </a:moveTo>
                  <a:cubicBezTo>
                    <a:pt x="0" y="30839"/>
                    <a:pt x="30839" y="0"/>
                    <a:pt x="68881" y="0"/>
                  </a:cubicBezTo>
                  <a:lnTo>
                    <a:pt x="3029687" y="0"/>
                  </a:lnTo>
                  <a:cubicBezTo>
                    <a:pt x="3067729" y="0"/>
                    <a:pt x="3098568" y="30839"/>
                    <a:pt x="3098568" y="68881"/>
                  </a:cubicBezTo>
                  <a:lnTo>
                    <a:pt x="3098568" y="344399"/>
                  </a:lnTo>
                  <a:cubicBezTo>
                    <a:pt x="3098568" y="382441"/>
                    <a:pt x="3067729" y="413280"/>
                    <a:pt x="3029687" y="413280"/>
                  </a:cubicBezTo>
                  <a:lnTo>
                    <a:pt x="68881" y="413280"/>
                  </a:lnTo>
                  <a:cubicBezTo>
                    <a:pt x="30839" y="413280"/>
                    <a:pt x="0" y="382441"/>
                    <a:pt x="0" y="344399"/>
                  </a:cubicBezTo>
                  <a:lnTo>
                    <a:pt x="0" y="6888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37294" tIns="20175" rIns="137294" bIns="20175" spcCol="1270" anchor="ctr"/>
            <a:lstStyle/>
            <a:p>
              <a:pPr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1400" b="1" u="sng" dirty="0"/>
                <a:t>(3) Technology Consulting (Virtual CIO) </a:t>
              </a:r>
              <a:endParaRPr lang="en-US" sz="1400" dirty="0"/>
            </a:p>
          </p:txBody>
        </p:sp>
      </p:grpSp>
      <p:grpSp>
        <p:nvGrpSpPr>
          <p:cNvPr id="59398" name="Group 10">
            <a:extLst>
              <a:ext uri="{FF2B5EF4-FFF2-40B4-BE49-F238E27FC236}">
                <a16:creationId xmlns:a16="http://schemas.microsoft.com/office/drawing/2014/main" id="{97634DB5-1A04-4870-8567-F976E9ACA188}"/>
              </a:ext>
            </a:extLst>
          </p:cNvPr>
          <p:cNvGrpSpPr>
            <a:grpSpLocks/>
          </p:cNvGrpSpPr>
          <p:nvPr/>
        </p:nvGrpSpPr>
        <p:grpSpPr bwMode="auto">
          <a:xfrm>
            <a:off x="1658938" y="2100263"/>
            <a:ext cx="4313237" cy="1685925"/>
            <a:chOff x="5943600" y="3326617"/>
            <a:chExt cx="4312228" cy="167141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862175-E43D-48AB-9A07-50A33BC7F4AF}"/>
                </a:ext>
              </a:extLst>
            </p:cNvPr>
            <p:cNvSpPr/>
            <p:nvPr/>
          </p:nvSpPr>
          <p:spPr>
            <a:xfrm>
              <a:off x="5943600" y="3515477"/>
              <a:ext cx="4312228" cy="1482551"/>
            </a:xfrm>
            <a:custGeom>
              <a:avLst/>
              <a:gdLst>
                <a:gd name="connsiteX0" fmla="*/ 0 w 4312228"/>
                <a:gd name="connsiteY0" fmla="*/ 0 h 1512551"/>
                <a:gd name="connsiteX1" fmla="*/ 4312228 w 4312228"/>
                <a:gd name="connsiteY1" fmla="*/ 0 h 1512551"/>
                <a:gd name="connsiteX2" fmla="*/ 4312228 w 4312228"/>
                <a:gd name="connsiteY2" fmla="*/ 1512551 h 1512551"/>
                <a:gd name="connsiteX3" fmla="*/ 0 w 4312228"/>
                <a:gd name="connsiteY3" fmla="*/ 1512551 h 1512551"/>
                <a:gd name="connsiteX4" fmla="*/ 0 w 4312228"/>
                <a:gd name="connsiteY4" fmla="*/ 0 h 151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2228" h="1512551">
                  <a:moveTo>
                    <a:pt x="0" y="0"/>
                  </a:moveTo>
                  <a:lnTo>
                    <a:pt x="4312228" y="0"/>
                  </a:lnTo>
                  <a:lnTo>
                    <a:pt x="4312228" y="1512551"/>
                  </a:lnTo>
                  <a:lnTo>
                    <a:pt x="0" y="151255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34677" tIns="333248" rIns="334677" bIns="113792" spcCol="1270"/>
            <a:lstStyle/>
            <a:p>
              <a:pPr marL="171450" lvl="1" indent="-171450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Remote Helpdesk</a:t>
              </a:r>
            </a:p>
            <a:p>
              <a:pPr marL="171450" lvl="1" indent="-171450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Onsite Services</a:t>
              </a:r>
            </a:p>
            <a:p>
              <a:pPr marL="171450" lvl="1" indent="-171450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en-US" sz="1400" dirty="0"/>
                <a:t>How-to Questions</a:t>
              </a:r>
            </a:p>
            <a:p>
              <a:pPr marL="0" lvl="1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endParaRPr lang="en-US" sz="1400" dirty="0"/>
            </a:p>
            <a:p>
              <a:pPr marL="171450" lvl="1" indent="-171450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dirty="0"/>
            </a:p>
            <a:p>
              <a:pPr marL="171450" lvl="1" indent="-171450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6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10D1CCB-520A-445F-B829-8B292A47D093}"/>
                </a:ext>
              </a:extLst>
            </p:cNvPr>
            <p:cNvSpPr/>
            <p:nvPr/>
          </p:nvSpPr>
          <p:spPr>
            <a:xfrm>
              <a:off x="6159449" y="3326617"/>
              <a:ext cx="3018719" cy="396606"/>
            </a:xfrm>
            <a:custGeom>
              <a:avLst/>
              <a:gdLst>
                <a:gd name="connsiteX0" fmla="*/ 0 w 3018559"/>
                <a:gd name="connsiteY0" fmla="*/ 63851 h 383098"/>
                <a:gd name="connsiteX1" fmla="*/ 63851 w 3018559"/>
                <a:gd name="connsiteY1" fmla="*/ 0 h 383098"/>
                <a:gd name="connsiteX2" fmla="*/ 2954708 w 3018559"/>
                <a:gd name="connsiteY2" fmla="*/ 0 h 383098"/>
                <a:gd name="connsiteX3" fmla="*/ 3018559 w 3018559"/>
                <a:gd name="connsiteY3" fmla="*/ 63851 h 383098"/>
                <a:gd name="connsiteX4" fmla="*/ 3018559 w 3018559"/>
                <a:gd name="connsiteY4" fmla="*/ 319247 h 383098"/>
                <a:gd name="connsiteX5" fmla="*/ 2954708 w 3018559"/>
                <a:gd name="connsiteY5" fmla="*/ 383098 h 383098"/>
                <a:gd name="connsiteX6" fmla="*/ 63851 w 3018559"/>
                <a:gd name="connsiteY6" fmla="*/ 383098 h 383098"/>
                <a:gd name="connsiteX7" fmla="*/ 0 w 3018559"/>
                <a:gd name="connsiteY7" fmla="*/ 319247 h 383098"/>
                <a:gd name="connsiteX8" fmla="*/ 0 w 3018559"/>
                <a:gd name="connsiteY8" fmla="*/ 63851 h 38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59" h="383098">
                  <a:moveTo>
                    <a:pt x="0" y="63851"/>
                  </a:moveTo>
                  <a:cubicBezTo>
                    <a:pt x="0" y="28587"/>
                    <a:pt x="28587" y="0"/>
                    <a:pt x="63851" y="0"/>
                  </a:cubicBezTo>
                  <a:lnTo>
                    <a:pt x="2954708" y="0"/>
                  </a:lnTo>
                  <a:cubicBezTo>
                    <a:pt x="2989972" y="0"/>
                    <a:pt x="3018559" y="28587"/>
                    <a:pt x="3018559" y="63851"/>
                  </a:cubicBezTo>
                  <a:lnTo>
                    <a:pt x="3018559" y="319247"/>
                  </a:lnTo>
                  <a:cubicBezTo>
                    <a:pt x="3018559" y="354511"/>
                    <a:pt x="2989972" y="383098"/>
                    <a:pt x="2954708" y="383098"/>
                  </a:cubicBezTo>
                  <a:lnTo>
                    <a:pt x="63851" y="383098"/>
                  </a:lnTo>
                  <a:cubicBezTo>
                    <a:pt x="28587" y="383098"/>
                    <a:pt x="0" y="354511"/>
                    <a:pt x="0" y="319247"/>
                  </a:cubicBezTo>
                  <a:lnTo>
                    <a:pt x="0" y="6385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32795" tIns="18701" rIns="132795" bIns="18701" spcCol="1270" anchor="ctr"/>
            <a:lstStyle/>
            <a:p>
              <a:pPr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1400" b="1" u="sng" dirty="0"/>
                <a:t>(1) Support </a:t>
              </a:r>
              <a:endParaRPr lang="en-US" sz="1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88F4A3-626B-4F66-88D2-FEDA73A191CE}"/>
              </a:ext>
            </a:extLst>
          </p:cNvPr>
          <p:cNvSpPr txBox="1"/>
          <p:nvPr/>
        </p:nvSpPr>
        <p:spPr>
          <a:xfrm>
            <a:off x="1654175" y="6051550"/>
            <a:ext cx="8947150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Infrastructure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6BBB0-3AFF-4978-85B2-C46CCED6EF62}"/>
              </a:ext>
            </a:extLst>
          </p:cNvPr>
          <p:cNvSpPr txBox="1"/>
          <p:nvPr/>
        </p:nvSpPr>
        <p:spPr>
          <a:xfrm>
            <a:off x="6115050" y="1617663"/>
            <a:ext cx="4437063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Strategy</a:t>
            </a:r>
          </a:p>
        </p:txBody>
      </p:sp>
      <p:grpSp>
        <p:nvGrpSpPr>
          <p:cNvPr id="59401" name="Group 15">
            <a:extLst>
              <a:ext uri="{FF2B5EF4-FFF2-40B4-BE49-F238E27FC236}">
                <a16:creationId xmlns:a16="http://schemas.microsoft.com/office/drawing/2014/main" id="{E9D4CE02-0CF8-4DE4-87CA-D3F6FAB395C0}"/>
              </a:ext>
            </a:extLst>
          </p:cNvPr>
          <p:cNvGrpSpPr>
            <a:grpSpLocks/>
          </p:cNvGrpSpPr>
          <p:nvPr/>
        </p:nvGrpSpPr>
        <p:grpSpPr bwMode="auto">
          <a:xfrm>
            <a:off x="3428999" y="3847307"/>
            <a:ext cx="5206999" cy="2074069"/>
            <a:chOff x="2181653" y="1437629"/>
            <a:chExt cx="2613212" cy="174023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1328BA-D6F1-4293-BFC9-8F7BC27124AB}"/>
                </a:ext>
              </a:extLst>
            </p:cNvPr>
            <p:cNvSpPr/>
            <p:nvPr/>
          </p:nvSpPr>
          <p:spPr>
            <a:xfrm>
              <a:off x="2181653" y="1580818"/>
              <a:ext cx="2613212" cy="1597050"/>
            </a:xfrm>
            <a:custGeom>
              <a:avLst/>
              <a:gdLst>
                <a:gd name="connsiteX0" fmla="*/ 0 w 4426527"/>
                <a:gd name="connsiteY0" fmla="*/ 0 h 1606500"/>
                <a:gd name="connsiteX1" fmla="*/ 4426527 w 4426527"/>
                <a:gd name="connsiteY1" fmla="*/ 0 h 1606500"/>
                <a:gd name="connsiteX2" fmla="*/ 4426527 w 4426527"/>
                <a:gd name="connsiteY2" fmla="*/ 1606500 h 1606500"/>
                <a:gd name="connsiteX3" fmla="*/ 0 w 4426527"/>
                <a:gd name="connsiteY3" fmla="*/ 1606500 h 1606500"/>
                <a:gd name="connsiteX4" fmla="*/ 0 w 4426527"/>
                <a:gd name="connsiteY4" fmla="*/ 0 h 16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6527" h="1606500">
                  <a:moveTo>
                    <a:pt x="0" y="0"/>
                  </a:moveTo>
                  <a:lnTo>
                    <a:pt x="4426527" y="0"/>
                  </a:lnTo>
                  <a:lnTo>
                    <a:pt x="4426527" y="1606500"/>
                  </a:lnTo>
                  <a:lnTo>
                    <a:pt x="0" y="1606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43548" tIns="312420" rIns="343548" bIns="106680" spcCol="1270"/>
            <a:lstStyle/>
            <a:p>
              <a:pPr algn="ctr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Monitoring</a:t>
              </a:r>
            </a:p>
            <a:p>
              <a:pPr algn="ctr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Patch Management</a:t>
              </a:r>
            </a:p>
            <a:p>
              <a:pPr algn="ctr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Anti-Virus / Anti-Malware</a:t>
              </a:r>
            </a:p>
            <a:p>
              <a:pPr algn="ctr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Backup &amp; DR</a:t>
              </a:r>
            </a:p>
            <a:p>
              <a:pPr algn="ctr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Cloud Management</a:t>
              </a:r>
            </a:p>
            <a:p>
              <a:pPr algn="ctr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Regular Backup Restore Testing</a:t>
              </a:r>
            </a:p>
            <a:p>
              <a:pPr algn="ctr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Proactive Technology Management</a:t>
              </a:r>
            </a:p>
            <a:p>
              <a:pPr algn="ctr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Cyber Security Hardening</a:t>
              </a:r>
            </a:p>
            <a:p>
              <a:pPr algn="ctr" defTabSz="7112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defRPr/>
              </a:pPr>
              <a:r>
                <a:rPr lang="en-US" sz="1100" dirty="0"/>
                <a:t>Disaster Recovery Planning</a:t>
              </a:r>
            </a:p>
            <a:p>
              <a:pPr marL="114300" lvl="1" indent="-114300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600" dirty="0"/>
            </a:p>
            <a:p>
              <a:pPr marL="114300" lvl="1" indent="-114300" defTabSz="666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5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AF532F-00CE-4B55-B17D-32770899E7D6}"/>
                </a:ext>
              </a:extLst>
            </p:cNvPr>
            <p:cNvSpPr/>
            <p:nvPr/>
          </p:nvSpPr>
          <p:spPr>
            <a:xfrm>
              <a:off x="2474527" y="1437629"/>
              <a:ext cx="2027463" cy="350312"/>
            </a:xfrm>
            <a:custGeom>
              <a:avLst/>
              <a:gdLst>
                <a:gd name="connsiteX0" fmla="*/ 0 w 3098568"/>
                <a:gd name="connsiteY0" fmla="*/ 73801 h 442800"/>
                <a:gd name="connsiteX1" fmla="*/ 73801 w 3098568"/>
                <a:gd name="connsiteY1" fmla="*/ 0 h 442800"/>
                <a:gd name="connsiteX2" fmla="*/ 3024767 w 3098568"/>
                <a:gd name="connsiteY2" fmla="*/ 0 h 442800"/>
                <a:gd name="connsiteX3" fmla="*/ 3098568 w 3098568"/>
                <a:gd name="connsiteY3" fmla="*/ 73801 h 442800"/>
                <a:gd name="connsiteX4" fmla="*/ 3098568 w 3098568"/>
                <a:gd name="connsiteY4" fmla="*/ 368999 h 442800"/>
                <a:gd name="connsiteX5" fmla="*/ 3024767 w 3098568"/>
                <a:gd name="connsiteY5" fmla="*/ 442800 h 442800"/>
                <a:gd name="connsiteX6" fmla="*/ 73801 w 3098568"/>
                <a:gd name="connsiteY6" fmla="*/ 442800 h 442800"/>
                <a:gd name="connsiteX7" fmla="*/ 0 w 3098568"/>
                <a:gd name="connsiteY7" fmla="*/ 368999 h 442800"/>
                <a:gd name="connsiteX8" fmla="*/ 0 w 3098568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568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024767" y="0"/>
                  </a:lnTo>
                  <a:cubicBezTo>
                    <a:pt x="3065526" y="0"/>
                    <a:pt x="3098568" y="33042"/>
                    <a:pt x="3098568" y="73801"/>
                  </a:cubicBezTo>
                  <a:lnTo>
                    <a:pt x="3098568" y="368999"/>
                  </a:lnTo>
                  <a:cubicBezTo>
                    <a:pt x="3098568" y="409758"/>
                    <a:pt x="3065526" y="442800"/>
                    <a:pt x="3024767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38735" tIns="21616" rIns="138735" bIns="21616" spcCol="1270" anchor="ctr"/>
            <a:lstStyle/>
            <a:p>
              <a:pPr algn="ctr" defTabSz="6223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1400" b="1" u="sng" dirty="0"/>
                <a:t>(2) Centralized Services (NOC)</a:t>
              </a:r>
              <a:endParaRPr lang="en-US" sz="1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124D57-96D7-424B-B899-5FD1EE89D938}"/>
              </a:ext>
            </a:extLst>
          </p:cNvPr>
          <p:cNvSpPr txBox="1"/>
          <p:nvPr/>
        </p:nvSpPr>
        <p:spPr>
          <a:xfrm rot="5400000">
            <a:off x="-738981" y="3818732"/>
            <a:ext cx="4065587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Support</a:t>
            </a:r>
          </a:p>
        </p:txBody>
      </p:sp>
    </p:spTree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>
            <a:extLst>
              <a:ext uri="{FF2B5EF4-FFF2-40B4-BE49-F238E27FC236}">
                <a16:creationId xmlns:a16="http://schemas.microsoft.com/office/drawing/2014/main" id="{8AC8BF64-F84A-4155-9DD5-582677428C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Sample Onboarding Timeline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A74A01-F88E-4E3A-A0EA-889E6F954F0F}"/>
              </a:ext>
            </a:extLst>
          </p:cNvPr>
          <p:cNvGrpSpPr/>
          <p:nvPr/>
        </p:nvGrpSpPr>
        <p:grpSpPr>
          <a:xfrm>
            <a:off x="903942" y="2108744"/>
            <a:ext cx="10017363" cy="698703"/>
            <a:chOff x="972668" y="2999705"/>
            <a:chExt cx="10017363" cy="698703"/>
          </a:xfrm>
          <a:solidFill>
            <a:srgbClr val="FFC00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E0009F-1782-4CF6-94FD-B78C2B1F2EFF}"/>
                </a:ext>
              </a:extLst>
            </p:cNvPr>
            <p:cNvSpPr/>
            <p:nvPr/>
          </p:nvSpPr>
          <p:spPr>
            <a:xfrm>
              <a:off x="1631872" y="3243563"/>
              <a:ext cx="2255520" cy="2007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3FD32609-1379-488C-A8E9-06553D15D1BD}"/>
                </a:ext>
              </a:extLst>
            </p:cNvPr>
            <p:cNvSpPr/>
            <p:nvPr/>
          </p:nvSpPr>
          <p:spPr>
            <a:xfrm>
              <a:off x="972668" y="2999705"/>
              <a:ext cx="719547" cy="698703"/>
            </a:xfrm>
            <a:prstGeom prst="donut">
              <a:avLst>
                <a:gd name="adj" fmla="val 28359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112384A-7E34-4B9C-825A-126EA36F852F}"/>
                </a:ext>
              </a:extLst>
            </p:cNvPr>
            <p:cNvSpPr/>
            <p:nvPr/>
          </p:nvSpPr>
          <p:spPr>
            <a:xfrm>
              <a:off x="3715055" y="2999705"/>
              <a:ext cx="719547" cy="698703"/>
            </a:xfrm>
            <a:prstGeom prst="donut">
              <a:avLst>
                <a:gd name="adj" fmla="val 28359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A5AFE78F-F540-4E5C-86D5-A70EAF2283BC}"/>
                </a:ext>
              </a:extLst>
            </p:cNvPr>
            <p:cNvSpPr/>
            <p:nvPr/>
          </p:nvSpPr>
          <p:spPr>
            <a:xfrm>
              <a:off x="6457442" y="2999705"/>
              <a:ext cx="719547" cy="698703"/>
            </a:xfrm>
            <a:prstGeom prst="donut">
              <a:avLst>
                <a:gd name="adj" fmla="val 28359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38E000CD-7BB8-49B3-A46A-C19F0A71EE39}"/>
                </a:ext>
              </a:extLst>
            </p:cNvPr>
            <p:cNvSpPr/>
            <p:nvPr/>
          </p:nvSpPr>
          <p:spPr>
            <a:xfrm>
              <a:off x="9199828" y="2999705"/>
              <a:ext cx="719547" cy="698703"/>
            </a:xfrm>
            <a:prstGeom prst="donut">
              <a:avLst>
                <a:gd name="adj" fmla="val 28359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B30C1A-EB76-446A-9E58-233FAB35B2AC}"/>
                </a:ext>
              </a:extLst>
            </p:cNvPr>
            <p:cNvSpPr/>
            <p:nvPr/>
          </p:nvSpPr>
          <p:spPr>
            <a:xfrm>
              <a:off x="4318262" y="3243563"/>
              <a:ext cx="2255520" cy="2007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070F66-531C-4AF8-A1D3-27AA4318C9FD}"/>
                </a:ext>
              </a:extLst>
            </p:cNvPr>
            <p:cNvSpPr/>
            <p:nvPr/>
          </p:nvSpPr>
          <p:spPr>
            <a:xfrm>
              <a:off x="9803036" y="3145711"/>
              <a:ext cx="1186995" cy="39014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A0972F-BE1E-43C6-98FE-023AF865351F}"/>
                </a:ext>
              </a:extLst>
            </p:cNvPr>
            <p:cNvSpPr/>
            <p:nvPr/>
          </p:nvSpPr>
          <p:spPr>
            <a:xfrm>
              <a:off x="7060649" y="3247912"/>
              <a:ext cx="2255520" cy="2007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1444" name="TextBox 12">
            <a:extLst>
              <a:ext uri="{FF2B5EF4-FFF2-40B4-BE49-F238E27FC236}">
                <a16:creationId xmlns:a16="http://schemas.microsoft.com/office/drawing/2014/main" id="{B3495E1F-0B5E-4197-8A21-24137E87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550" y="2887663"/>
            <a:ext cx="2794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Onsite Team Established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Critical Documentation hand off from customer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In-Depth Assessment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Backup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A/V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Monitoring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E-Mail Security / Continuity</a:t>
            </a:r>
          </a:p>
        </p:txBody>
      </p:sp>
      <p:sp>
        <p:nvSpPr>
          <p:cNvPr id="61445" name="TextBox 13">
            <a:extLst>
              <a:ext uri="{FF2B5EF4-FFF2-40B4-BE49-F238E27FC236}">
                <a16:creationId xmlns:a16="http://schemas.microsoft.com/office/drawing/2014/main" id="{D33A82C5-26DA-4A6B-B942-8C659FF28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2913063"/>
            <a:ext cx="17240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Sign Contract</a:t>
            </a:r>
          </a:p>
        </p:txBody>
      </p:sp>
      <p:sp>
        <p:nvSpPr>
          <p:cNvPr id="61446" name="TextBox 14">
            <a:extLst>
              <a:ext uri="{FF2B5EF4-FFF2-40B4-BE49-F238E27FC236}">
                <a16:creationId xmlns:a16="http://schemas.microsoft.com/office/drawing/2014/main" id="{A5DDEB12-74C1-4022-B947-F35FEB986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538" y="1579563"/>
            <a:ext cx="4375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Average onboarding up to 30 Days</a:t>
            </a:r>
          </a:p>
        </p:txBody>
      </p:sp>
      <p:sp>
        <p:nvSpPr>
          <p:cNvPr id="52233" name="TextBox 17">
            <a:extLst>
              <a:ext uri="{FF2B5EF4-FFF2-40B4-BE49-F238E27FC236}">
                <a16:creationId xmlns:a16="http://schemas.microsoft.com/office/drawing/2014/main" id="{11271CCB-835B-45E6-8550-DF838A821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3" y="2913063"/>
            <a:ext cx="28368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to NOC 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In-Depth Assessment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Documentation </a:t>
            </a: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en-US" alt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alt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8" name="TextBox 18">
            <a:extLst>
              <a:ext uri="{FF2B5EF4-FFF2-40B4-BE49-F238E27FC236}">
                <a16:creationId xmlns:a16="http://schemas.microsoft.com/office/drawing/2014/main" id="{E62B3666-2454-4CB1-84A5-BE9AC8707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8063" y="2913063"/>
            <a:ext cx="28368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sz="1600" baseline="300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</a:t>
            </a: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IT Steering Committee Meeting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Prioritized Tactical Plan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160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Begin Proactive Administration</a:t>
            </a:r>
          </a:p>
        </p:txBody>
      </p:sp>
      <p:grpSp>
        <p:nvGrpSpPr>
          <p:cNvPr id="61449" name="Group 35">
            <a:extLst>
              <a:ext uri="{FF2B5EF4-FFF2-40B4-BE49-F238E27FC236}">
                <a16:creationId xmlns:a16="http://schemas.microsoft.com/office/drawing/2014/main" id="{E1BD3F18-A695-47C6-B269-6DF2858EC739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5610225"/>
            <a:ext cx="7875587" cy="1041400"/>
            <a:chOff x="2042419" y="5610456"/>
            <a:chExt cx="7876956" cy="1040988"/>
          </a:xfrm>
        </p:grpSpPr>
        <p:grpSp>
          <p:nvGrpSpPr>
            <p:cNvPr id="61450" name="Group 36">
              <a:extLst>
                <a:ext uri="{FF2B5EF4-FFF2-40B4-BE49-F238E27FC236}">
                  <a16:creationId xmlns:a16="http://schemas.microsoft.com/office/drawing/2014/main" id="{93678253-EC36-4BA0-AC5F-6B5EB9BFB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2419" y="5629891"/>
              <a:ext cx="826060" cy="1010190"/>
              <a:chOff x="2028150" y="5635961"/>
              <a:chExt cx="826060" cy="1010190"/>
            </a:xfrm>
          </p:grpSpPr>
          <p:pic>
            <p:nvPicPr>
              <p:cNvPr id="61460" name="Picture 46">
                <a:extLst>
                  <a:ext uri="{FF2B5EF4-FFF2-40B4-BE49-F238E27FC236}">
                    <a16:creationId xmlns:a16="http://schemas.microsoft.com/office/drawing/2014/main" id="{2949D45C-AC2F-4989-BF2C-EF5659B94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5323" y="5635961"/>
                <a:ext cx="711714" cy="71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1115E5-6E49-4BAA-A2D3-B8F493E7100A}"/>
                  </a:ext>
                </a:extLst>
              </p:cNvPr>
              <p:cNvSpPr txBox="1"/>
              <p:nvPr/>
            </p:nvSpPr>
            <p:spPr>
              <a:xfrm>
                <a:off x="2028150" y="6276664"/>
                <a:ext cx="825644" cy="3697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Grande" pitchFamily="2" charset="0"/>
                    <a:ea typeface="ＭＳ Ｐゴシック" pitchFamily="34" charset="-128"/>
                  </a:rPr>
                  <a:t>People</a:t>
                </a:r>
              </a:p>
            </p:txBody>
          </p:sp>
        </p:grpSp>
        <p:grpSp>
          <p:nvGrpSpPr>
            <p:cNvPr id="61451" name="Group 37">
              <a:extLst>
                <a:ext uri="{FF2B5EF4-FFF2-40B4-BE49-F238E27FC236}">
                  <a16:creationId xmlns:a16="http://schemas.microsoft.com/office/drawing/2014/main" id="{B3FB4DBE-1902-4D30-8174-6D9AC7F1B7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358" y="5610456"/>
              <a:ext cx="894284" cy="1010190"/>
              <a:chOff x="4096992" y="5635961"/>
              <a:chExt cx="894284" cy="1010190"/>
            </a:xfrm>
          </p:grpSpPr>
          <p:pic>
            <p:nvPicPr>
              <p:cNvPr id="61458" name="Picture 44">
                <a:extLst>
                  <a:ext uri="{FF2B5EF4-FFF2-40B4-BE49-F238E27FC236}">
                    <a16:creationId xmlns:a16="http://schemas.microsoft.com/office/drawing/2014/main" id="{4850791A-9FDF-402D-A989-074790B3C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277" y="5635961"/>
                <a:ext cx="711714" cy="711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909994-430B-47C6-B164-7965576D4B4F}"/>
                  </a:ext>
                </a:extLst>
              </p:cNvPr>
              <p:cNvSpPr txBox="1"/>
              <p:nvPr/>
            </p:nvSpPr>
            <p:spPr>
              <a:xfrm>
                <a:off x="4096527" y="6277057"/>
                <a:ext cx="895505" cy="3697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Grande" pitchFamily="2" charset="0"/>
                    <a:ea typeface="ＭＳ Ｐゴシック" pitchFamily="34" charset="-128"/>
                  </a:rPr>
                  <a:t>Process</a:t>
                </a:r>
              </a:p>
            </p:txBody>
          </p:sp>
        </p:grpSp>
        <p:grpSp>
          <p:nvGrpSpPr>
            <p:cNvPr id="61452" name="Group 38">
              <a:extLst>
                <a:ext uri="{FF2B5EF4-FFF2-40B4-BE49-F238E27FC236}">
                  <a16:creationId xmlns:a16="http://schemas.microsoft.com/office/drawing/2014/main" id="{246E3ED2-5B7E-434D-83BF-B237B97D7B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0521" y="5629891"/>
              <a:ext cx="1242969" cy="1021016"/>
              <a:chOff x="6466246" y="5627578"/>
              <a:chExt cx="1242969" cy="102101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E870A8-164F-42AB-AD43-23E01CE44882}"/>
                  </a:ext>
                </a:extLst>
              </p:cNvPr>
              <p:cNvSpPr txBox="1"/>
              <p:nvPr/>
            </p:nvSpPr>
            <p:spPr>
              <a:xfrm>
                <a:off x="6466954" y="6279390"/>
                <a:ext cx="1241641" cy="3697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Grande" pitchFamily="2" charset="0"/>
                    <a:ea typeface="ＭＳ Ｐゴシック" pitchFamily="34" charset="-128"/>
                  </a:rPr>
                  <a:t>Technology</a:t>
                </a:r>
              </a:p>
            </p:txBody>
          </p:sp>
          <p:pic>
            <p:nvPicPr>
              <p:cNvPr id="61457" name="Picture 43">
                <a:extLst>
                  <a:ext uri="{FF2B5EF4-FFF2-40B4-BE49-F238E27FC236}">
                    <a16:creationId xmlns:a16="http://schemas.microsoft.com/office/drawing/2014/main" id="{84453EBD-FA3D-4CCD-8488-973A6FE9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13" y="5627578"/>
                <a:ext cx="720096" cy="720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453" name="Group 39">
              <a:extLst>
                <a:ext uri="{FF2B5EF4-FFF2-40B4-BE49-F238E27FC236}">
                  <a16:creationId xmlns:a16="http://schemas.microsoft.com/office/drawing/2014/main" id="{C055F600-DC2D-4046-904D-FD9960A6B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2369" y="5635961"/>
              <a:ext cx="717006" cy="1015483"/>
              <a:chOff x="8571628" y="5630668"/>
              <a:chExt cx="717006" cy="101548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A8C585D-8990-4DA6-A3DD-DBFD605AC214}"/>
                  </a:ext>
                </a:extLst>
              </p:cNvPr>
              <p:cNvSpPr txBox="1"/>
              <p:nvPr/>
            </p:nvSpPr>
            <p:spPr>
              <a:xfrm>
                <a:off x="8618592" y="6276410"/>
                <a:ext cx="622409" cy="3697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Grande" pitchFamily="2" charset="0"/>
                    <a:ea typeface="ＭＳ Ｐゴシック" pitchFamily="34" charset="-128"/>
                  </a:rPr>
                  <a:t>Data</a:t>
                </a:r>
              </a:p>
            </p:txBody>
          </p:sp>
          <p:pic>
            <p:nvPicPr>
              <p:cNvPr id="61455" name="Picture 41">
                <a:extLst>
                  <a:ext uri="{FF2B5EF4-FFF2-40B4-BE49-F238E27FC236}">
                    <a16:creationId xmlns:a16="http://schemas.microsoft.com/office/drawing/2014/main" id="{90E4F6CF-3055-42BB-B357-A53C317F8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1628" y="5630668"/>
                <a:ext cx="717006" cy="717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2">
            <a:extLst>
              <a:ext uri="{FF2B5EF4-FFF2-40B4-BE49-F238E27FC236}">
                <a16:creationId xmlns:a16="http://schemas.microsoft.com/office/drawing/2014/main" id="{00139F82-066F-4B09-813C-878468125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Client Onboarding</a:t>
            </a:r>
          </a:p>
        </p:txBody>
      </p:sp>
      <p:sp>
        <p:nvSpPr>
          <p:cNvPr id="60419" name="TextBox 4">
            <a:extLst>
              <a:ext uri="{FF2B5EF4-FFF2-40B4-BE49-F238E27FC236}">
                <a16:creationId xmlns:a16="http://schemas.microsoft.com/office/drawing/2014/main" id="{4762F496-4BA1-4C33-80FC-450D0CB57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2273300"/>
            <a:ext cx="551656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Near-Term Support – Onsite Team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Confirm Backups are 100%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Critical Documentation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Deep Environmental Assessment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Deploy NouvaTech MIT Best Practices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First IT Steering Committee Meeting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3E454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Service Activation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endParaRPr lang="en-US" altLang="en-US" sz="2400" dirty="0">
              <a:solidFill>
                <a:srgbClr val="3E4542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0420" name="TextBox 5">
            <a:extLst>
              <a:ext uri="{FF2B5EF4-FFF2-40B4-BE49-F238E27FC236}">
                <a16:creationId xmlns:a16="http://schemas.microsoft.com/office/drawing/2014/main" id="{C68BA5A9-B3BF-4BDE-9707-DB896A9D5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6850" y="5891213"/>
            <a:ext cx="29337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latin typeface="Lucida Grande" charset="0"/>
                <a:ea typeface="MS PGothic" panose="020B0600070205080204" pitchFamily="34" charset="-128"/>
              </a:rPr>
              <a:t>*Agile project management using Jira</a:t>
            </a:r>
          </a:p>
        </p:txBody>
      </p:sp>
      <p:pic>
        <p:nvPicPr>
          <p:cNvPr id="60421" name="Picture 4" descr="http://www.howdesign.com/wp-content/uploads/aa142e84-b06b-490d-b6d1-0fbe74ea77bd.jpg">
            <a:extLst>
              <a:ext uri="{FF2B5EF4-FFF2-40B4-BE49-F238E27FC236}">
                <a16:creationId xmlns:a16="http://schemas.microsoft.com/office/drawing/2014/main" id="{D703C464-710C-4D8A-B350-D3E25C64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19313"/>
            <a:ext cx="59817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OpeningCylinder.p3d 0"/>
  <p:tag name="POWER3D OPTIONS" val="Medium "/>
  <p:tag name="POWER3D SOUND" val="Opening Cylind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OpeningCylinder.p3d 0"/>
  <p:tag name="POWER3D OPTIONS" val="Medium "/>
  <p:tag name="POWER3D SOUND" val="Opening Cylinder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30094</TotalTime>
  <Words>1428</Words>
  <Application>Microsoft Macintosh PowerPoint</Application>
  <PresentationFormat>Widescreen</PresentationFormat>
  <Paragraphs>425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Calibri</vt:lpstr>
      <vt:lpstr>Gill Sans MT</vt:lpstr>
      <vt:lpstr>Helvetica</vt:lpstr>
      <vt:lpstr>Lucida Grande</vt:lpstr>
      <vt:lpstr>Wingdings</vt:lpstr>
      <vt:lpstr>Gallery</vt:lpstr>
      <vt:lpstr>Managed IT Service Offerings   </vt:lpstr>
      <vt:lpstr>NouvaTech Overview</vt:lpstr>
      <vt:lpstr>PowerPoint Presentation</vt:lpstr>
      <vt:lpstr>PowerPoint Presentation</vt:lpstr>
      <vt:lpstr>Managed Services – 3 Packages</vt:lpstr>
      <vt:lpstr>Managed Services – 3 Packages</vt:lpstr>
      <vt:lpstr>Outsourced IT Delivery Model</vt:lpstr>
      <vt:lpstr>Sample Onboarding Timeline</vt:lpstr>
      <vt:lpstr>Client Onboarding</vt:lpstr>
      <vt:lpstr>Support</vt:lpstr>
      <vt:lpstr>Help Desk Services</vt:lpstr>
      <vt:lpstr>PowerPoint Presentation</vt:lpstr>
      <vt:lpstr>Change Control</vt:lpstr>
      <vt:lpstr>NOC</vt:lpstr>
      <vt:lpstr>Autotask 24x7 Monitoring</vt:lpstr>
      <vt:lpstr>Backup and DR Management (Add On’s) </vt:lpstr>
      <vt:lpstr>Anti-Virus Management</vt:lpstr>
      <vt:lpstr>Content Security and Filtering</vt:lpstr>
      <vt:lpstr>Primary Business Applications</vt:lpstr>
      <vt:lpstr>Infrastructure Management</vt:lpstr>
      <vt:lpstr> Virtual Chief Information Officer (vCIO)</vt:lpstr>
      <vt:lpstr>System Metrics and Reporting</vt:lpstr>
      <vt:lpstr>150 – Point Quarterly Inspection</vt:lpstr>
      <vt:lpstr>Quarterly vCIO Meeting</vt:lpstr>
      <vt:lpstr>Executive Reports and Metrics</vt:lpstr>
      <vt:lpstr>PowerPoint Presentation</vt:lpstr>
      <vt:lpstr>Endpoint Management</vt:lpstr>
      <vt:lpstr>Encryption </vt:lpstr>
      <vt:lpstr>Outsourced IT Team Packages &amp; Pricing</vt:lpstr>
    </vt:vector>
  </TitlesOfParts>
  <Company>Shadi Ardalan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Thompson</dc:creator>
  <cp:lastModifiedBy>Moises Sanchez</cp:lastModifiedBy>
  <cp:revision>368</cp:revision>
  <cp:lastPrinted>2018-12-07T18:01:43Z</cp:lastPrinted>
  <dcterms:created xsi:type="dcterms:W3CDTF">2010-04-20T15:53:01Z</dcterms:created>
  <dcterms:modified xsi:type="dcterms:W3CDTF">2025-10-28T17:29:53Z</dcterms:modified>
</cp:coreProperties>
</file>